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2.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92D7C-4F1A-4F8B-9057-15C23D62CF28}" type="datetimeFigureOut">
              <a:rPr lang="zh-CN" altLang="en-US" smtClean="0"/>
              <a:t>2023-04-26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0B2FB-EF17-464A-8565-C73F3047823B}" type="slidenum">
              <a:rPr lang="zh-CN" altLang="en-US" smtClean="0"/>
              <a:t>‹#›</a:t>
            </a:fld>
            <a:endParaRPr lang="zh-CN" altLang="en-US"/>
          </a:p>
        </p:txBody>
      </p:sp>
    </p:spTree>
    <p:extLst>
      <p:ext uri="{BB962C8B-B14F-4D97-AF65-F5344CB8AC3E}">
        <p14:creationId xmlns:p14="http://schemas.microsoft.com/office/powerpoint/2010/main" val="67518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81016F9D-0011-4AF9-9630-1F2F1CB8AC04}" type="slidenum">
              <a:rPr lang="zh-CN" altLang="en-US">
                <a:latin typeface="Arial" charset="0"/>
              </a:rPr>
              <a:pPr/>
              <a:t>2</a:t>
            </a:fld>
            <a:endParaRPr lang="en-US" altLang="zh-CN">
              <a:latin typeface="Arial"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BCE82F49-2438-4FD9-900A-B65A712E8AFC}" type="slidenum">
              <a:rPr lang="zh-CN" altLang="en-US">
                <a:latin typeface="Arial" charset="0"/>
              </a:rPr>
              <a:pPr/>
              <a:t>11</a:t>
            </a:fld>
            <a:endParaRPr lang="en-US" altLang="zh-CN">
              <a:latin typeface="Arial"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12864CE9-5ECB-43CE-B964-5931ED2F0CAC}" type="slidenum">
              <a:rPr lang="zh-CN" altLang="en-US">
                <a:latin typeface="Arial" charset="0"/>
              </a:rPr>
              <a:pPr/>
              <a:t>12</a:t>
            </a:fld>
            <a:endParaRPr lang="en-US" altLang="zh-CN">
              <a:latin typeface="Arial"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458374EC-A455-45D5-939C-6A9CCAEB217A}" type="slidenum">
              <a:rPr lang="zh-CN" altLang="en-US">
                <a:latin typeface="Arial" charset="0"/>
              </a:rPr>
              <a:pPr/>
              <a:t>13</a:t>
            </a:fld>
            <a:endParaRPr lang="en-US" altLang="zh-CN">
              <a:latin typeface="Arial"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B9B291A6-0D6E-4E62-8C19-6693337BD236}" type="slidenum">
              <a:rPr lang="zh-CN" altLang="en-US">
                <a:latin typeface="Arial" charset="0"/>
              </a:rPr>
              <a:pPr/>
              <a:t>14</a:t>
            </a:fld>
            <a:endParaRPr lang="en-US" altLang="zh-CN">
              <a:latin typeface="Arial"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C4C70462-D502-44AB-A1D6-1A6691CE3D1B}" type="slidenum">
              <a:rPr lang="zh-CN" altLang="en-US">
                <a:latin typeface="Arial" charset="0"/>
              </a:rPr>
              <a:pPr/>
              <a:t>15</a:t>
            </a:fld>
            <a:endParaRPr lang="en-US" altLang="zh-CN">
              <a:latin typeface="Arial"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C84A6811-C11B-47EE-A795-BFE346E24FEB}" type="slidenum">
              <a:rPr lang="zh-CN" altLang="en-US">
                <a:latin typeface="Arial" charset="0"/>
              </a:rPr>
              <a:pPr/>
              <a:t>16</a:t>
            </a:fld>
            <a:endParaRPr lang="en-US" altLang="zh-CN">
              <a:latin typeface="Arial"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5D62C2F0-57C6-45EE-9467-F914C316F349}" type="slidenum">
              <a:rPr lang="zh-CN" altLang="en-US">
                <a:latin typeface="Arial" charset="0"/>
              </a:rPr>
              <a:pPr/>
              <a:t>17</a:t>
            </a:fld>
            <a:endParaRPr lang="en-US" altLang="zh-CN">
              <a:latin typeface="Arial"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E031E391-C744-4937-84AE-B1F853594676}" type="slidenum">
              <a:rPr lang="zh-CN" altLang="en-US">
                <a:latin typeface="Arial" charset="0"/>
              </a:rPr>
              <a:pPr/>
              <a:t>18</a:t>
            </a:fld>
            <a:endParaRPr lang="en-US" altLang="zh-CN">
              <a:latin typeface="Arial"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C2B8D956-E00E-497F-B71D-CCFE7F40F5D7}" type="slidenum">
              <a:rPr lang="zh-CN" altLang="en-US">
                <a:latin typeface="Arial" charset="0"/>
              </a:rPr>
              <a:pPr/>
              <a:t>3</a:t>
            </a:fld>
            <a:endParaRPr lang="en-US" altLang="zh-CN">
              <a:latin typeface="Arial" charset="0"/>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D50EF212-3302-4A4C-B755-E3435AD02B36}" type="slidenum">
              <a:rPr lang="zh-CN" altLang="en-US">
                <a:latin typeface="Arial" charset="0"/>
              </a:rPr>
              <a:pPr/>
              <a:t>4</a:t>
            </a:fld>
            <a:endParaRPr lang="en-US" altLang="zh-CN">
              <a:latin typeface="Arial"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D38E4BFD-7D89-40F1-8384-CEB4FA3BB101}" type="slidenum">
              <a:rPr lang="zh-CN" altLang="en-US">
                <a:latin typeface="Arial" charset="0"/>
              </a:rPr>
              <a:pPr/>
              <a:t>5</a:t>
            </a:fld>
            <a:endParaRPr lang="en-US" altLang="zh-CN">
              <a:latin typeface="Arial"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61097044-2F66-4990-AAC2-0E67DBA6AA45}" type="slidenum">
              <a:rPr lang="zh-CN" altLang="en-US">
                <a:latin typeface="Arial" charset="0"/>
              </a:rPr>
              <a:pPr/>
              <a:t>6</a:t>
            </a:fld>
            <a:endParaRPr lang="en-US" altLang="zh-CN">
              <a:latin typeface="Arial"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AE344E8-310B-47CB-9C74-B34E0FB78352}" type="slidenum">
              <a:rPr lang="zh-CN" altLang="en-US">
                <a:latin typeface="Arial" charset="0"/>
              </a:rPr>
              <a:pPr/>
              <a:t>7</a:t>
            </a:fld>
            <a:endParaRPr lang="en-US" altLang="zh-CN">
              <a:latin typeface="Arial"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958E2FCA-034B-4A6F-A262-635A24D8334D}" type="slidenum">
              <a:rPr lang="zh-CN" altLang="en-US">
                <a:latin typeface="Arial" charset="0"/>
              </a:rPr>
              <a:pPr/>
              <a:t>8</a:t>
            </a:fld>
            <a:endParaRPr lang="en-US" altLang="zh-CN">
              <a:latin typeface="Arial"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9C38710F-A2C2-495D-BC07-04DC09DE19F2}" type="slidenum">
              <a:rPr lang="zh-CN" altLang="en-US">
                <a:latin typeface="Arial" charset="0"/>
              </a:rPr>
              <a:pPr/>
              <a:t>9</a:t>
            </a:fld>
            <a:endParaRPr lang="en-US" altLang="zh-CN">
              <a:latin typeface="Arial" charset="0"/>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9BAB5A03-FEDB-4B51-AF3D-88F1B793C2F4}" type="slidenum">
              <a:rPr lang="zh-CN" altLang="en-US">
                <a:latin typeface="Arial" charset="0"/>
              </a:rPr>
              <a:pPr/>
              <a:t>10</a:t>
            </a:fld>
            <a:endParaRPr lang="en-US" altLang="zh-CN">
              <a:latin typeface="Arial"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png"/><Relationship Id="rId5" Type="http://schemas.openxmlformats.org/officeDocument/2006/relationships/tags" Target="../tags/tag28.xml"/><Relationship Id="rId10" Type="http://schemas.openxmlformats.org/officeDocument/2006/relationships/slideMaster" Target="../slideMasters/slideMaster1.xml"/><Relationship Id="rId4" Type="http://schemas.openxmlformats.org/officeDocument/2006/relationships/tags" Target="../tags/tag27.xml"/><Relationship Id="rId9"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4.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png"/><Relationship Id="rId5" Type="http://schemas.openxmlformats.org/officeDocument/2006/relationships/tags" Target="../tags/tag44.xml"/><Relationship Id="rId10" Type="http://schemas.openxmlformats.org/officeDocument/2006/relationships/slideMaster" Target="../slideMasters/slideMaster1.xml"/><Relationship Id="rId4" Type="http://schemas.openxmlformats.org/officeDocument/2006/relationships/tags" Target="../tags/tag43.xml"/><Relationship Id="rId9" Type="http://schemas.openxmlformats.org/officeDocument/2006/relationships/tags" Target="../tags/tag48.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png"/><Relationship Id="rId5" Type="http://schemas.openxmlformats.org/officeDocument/2006/relationships/tags" Target="../tags/tag53.xml"/><Relationship Id="rId10" Type="http://schemas.openxmlformats.org/officeDocument/2006/relationships/slideMaster" Target="../slideMasters/slideMaster1.xml"/><Relationship Id="rId4" Type="http://schemas.openxmlformats.org/officeDocument/2006/relationships/tags" Target="../tags/tag52.xml"/><Relationship Id="rId9" Type="http://schemas.openxmlformats.org/officeDocument/2006/relationships/tags" Target="../tags/tag57.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2.png"/><Relationship Id="rId5" Type="http://schemas.openxmlformats.org/officeDocument/2006/relationships/tags" Target="../tags/tag62.xml"/><Relationship Id="rId10" Type="http://schemas.openxmlformats.org/officeDocument/2006/relationships/slideMaster" Target="../slideMasters/slideMaster1.xml"/><Relationship Id="rId4" Type="http://schemas.openxmlformats.org/officeDocument/2006/relationships/tags" Target="../tags/tag61.xml"/><Relationship Id="rId9"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png"/><Relationship Id="rId5" Type="http://schemas.openxmlformats.org/officeDocument/2006/relationships/tags" Target="../tags/tag71.xml"/><Relationship Id="rId10" Type="http://schemas.openxmlformats.org/officeDocument/2006/relationships/slideMaster" Target="../slideMasters/slideMaster1.xml"/><Relationship Id="rId4" Type="http://schemas.openxmlformats.org/officeDocument/2006/relationships/tags" Target="../tags/tag70.xml"/><Relationship Id="rId9" Type="http://schemas.openxmlformats.org/officeDocument/2006/relationships/tags" Target="../tags/tag75.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4.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png"/><Relationship Id="rId5" Type="http://schemas.openxmlformats.org/officeDocument/2006/relationships/tags" Target="../tags/tag91.xml"/><Relationship Id="rId10" Type="http://schemas.openxmlformats.org/officeDocument/2006/relationships/slideMaster" Target="../slideMasters/slideMaster1.xml"/><Relationship Id="rId4" Type="http://schemas.openxmlformats.org/officeDocument/2006/relationships/tags" Target="../tags/tag90.xml"/><Relationship Id="rId9" Type="http://schemas.openxmlformats.org/officeDocument/2006/relationships/tags" Target="../tags/tag9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45919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92277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419924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17" name="页脚占位符 16"/>
          <p:cNvSpPr>
            <a:spLocks noGrp="1"/>
          </p:cNvSpPr>
          <p:nvPr>
            <p:ph type="ftr" sz="quarter" idx="11"/>
            <p:custDataLst>
              <p:tags r:id="rId2"/>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18" name="灯片编号占位符 17"/>
          <p:cNvSpPr>
            <a:spLocks noGrp="1"/>
          </p:cNvSpPr>
          <p:nvPr>
            <p:ph type="sldNum" sz="quarter" idx="12"/>
            <p:custDataLst>
              <p:tags r:id="rId3"/>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dirty="0">
              <a:solidFill>
                <a:prstClr val="white">
                  <a:tint val="75000"/>
                </a:prstClr>
              </a:solidFill>
            </a:endParaRPr>
          </a:p>
        </p:txBody>
      </p:sp>
      <p:sp>
        <p:nvSpPr>
          <p:cNvPr id="5" name="标题 1"/>
          <p:cNvSpPr>
            <a:spLocks noGrp="1"/>
          </p:cNvSpPr>
          <p:nvPr>
            <p:ph type="ctrTitle" idx="2" hasCustomPrompt="1"/>
            <p:custDataLst>
              <p:tags r:id="rId4"/>
            </p:custDataLst>
          </p:nvPr>
        </p:nvSpPr>
        <p:spPr>
          <a:xfrm>
            <a:off x="568405" y="2475852"/>
            <a:ext cx="5504498" cy="1083310"/>
          </a:xfrm>
        </p:spPr>
        <p:txBody>
          <a:bodyPr vert="horz" wrap="square" lIns="101600" tIns="38100" rIns="76200" bIns="38100" rtlCol="0" anchor="ctr" anchorCtr="0">
            <a:normAutofit/>
          </a:bodyPr>
          <a:lstStyle>
            <a:lvl1pPr marL="0" marR="0" algn="ctr" defTabSz="914400" rtl="0" eaLnBrk="1" fontAlgn="auto" latinLnBrk="0" hangingPunct="1">
              <a:lnSpc>
                <a:spcPct val="88000"/>
              </a:lnSpc>
              <a:spcBef>
                <a:spcPct val="0"/>
              </a:spcBef>
              <a:buClrTx/>
              <a:buSzTx/>
              <a:buFontTx/>
              <a:buNone/>
              <a:defRPr kumimoji="0" lang="zh-CN" altLang="en-US" sz="5800" b="1" i="0" u="none" strike="noStrike" kern="1200" cap="none" spc="1000" normalizeH="0" baseline="0" noProof="1" dirty="0">
                <a:solidFill>
                  <a:schemeClr val="lt1"/>
                </a:solidFill>
                <a:uFillTx/>
                <a:latin typeface="Arial" panose="020B0604020202020204" pitchFamily="34" charset="0"/>
                <a:ea typeface="汉仪锐智简" charset="0"/>
                <a:cs typeface="+mn-cs"/>
              </a:defRPr>
            </a:lvl1pPr>
          </a:lstStyle>
          <a:p>
            <a:pPr lvl="0"/>
            <a:r>
              <a:rPr>
                <a:sym typeface="+mn-ea"/>
              </a:rPr>
              <a:t>编辑标题</a:t>
            </a:r>
          </a:p>
        </p:txBody>
      </p:sp>
      <p:sp>
        <p:nvSpPr>
          <p:cNvPr id="6" name="副标题 3"/>
          <p:cNvSpPr>
            <a:spLocks noGrp="1"/>
          </p:cNvSpPr>
          <p:nvPr>
            <p:ph type="subTitle" idx="3" hasCustomPrompt="1"/>
            <p:custDataLst>
              <p:tags r:id="rId5"/>
            </p:custDataLst>
          </p:nvPr>
        </p:nvSpPr>
        <p:spPr>
          <a:xfrm>
            <a:off x="568405" y="3780142"/>
            <a:ext cx="5510689" cy="648970"/>
          </a:xfrm>
        </p:spPr>
        <p:txBody>
          <a:bodyPr vert="horz" wrap="square" lIns="101600" tIns="0" rIns="82550" bIns="0" rtlCol="0" anchor="ctr" anchorCtr="0">
            <a:normAutofit/>
          </a:bodyPr>
          <a:lstStyle>
            <a:lvl1pPr marL="0" marR="0" indent="-228600" algn="ctr" defTabSz="914400" rtl="0" eaLnBrk="1" fontAlgn="auto" latinLnBrk="0" hangingPunct="1">
              <a:lnSpc>
                <a:spcPct val="88000"/>
              </a:lnSpc>
              <a:spcBef>
                <a:spcPts val="0"/>
              </a:spcBef>
              <a:spcAft>
                <a:spcPts val="1000"/>
              </a:spcAft>
              <a:buClrTx/>
              <a:buSzTx/>
              <a:buFontTx/>
              <a:buNone/>
              <a:defRPr kumimoji="0" lang="zh-CN" altLang="en-US" sz="3400" b="1" i="0" u="none" strike="noStrike" kern="1200" cap="none" spc="16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7" name="文本占位符 4"/>
          <p:cNvSpPr>
            <a:spLocks noGrp="1"/>
          </p:cNvSpPr>
          <p:nvPr>
            <p:ph type="body" idx="4" hasCustomPrompt="1"/>
            <p:custDataLst>
              <p:tags r:id="rId6"/>
            </p:custDataLst>
          </p:nvPr>
        </p:nvSpPr>
        <p:spPr>
          <a:xfrm>
            <a:off x="1856662" y="5114278"/>
            <a:ext cx="2934176" cy="852805"/>
          </a:xfrm>
          <a:noFill/>
        </p:spPr>
        <p:txBody>
          <a:bodyPr vert="horz" wrap="square" lIns="101600" tIns="0" rIns="82550" bIns="0" rtlCol="0" anchor="t" anchorCtr="0">
            <a:normAutofit/>
          </a:bodyPr>
          <a:lstStyle>
            <a:lvl1pPr marL="0" marR="0" indent="-228600" algn="ctr" defTabSz="914400" rtl="0" eaLnBrk="1" fontAlgn="auto" latinLnBrk="0" hangingPunct="1">
              <a:lnSpc>
                <a:spcPct val="130000"/>
              </a:lnSpc>
              <a:spcBef>
                <a:spcPts val="0"/>
              </a:spcBef>
              <a:spcAft>
                <a:spcPts val="1000"/>
              </a:spcAft>
              <a:buClrTx/>
              <a:buSzTx/>
              <a:buFontTx/>
              <a:buNone/>
              <a:defRPr kumimoji="0" lang="zh-CN" altLang="en-US" sz="1600" b="0" i="0" u="none" strike="noStrike" kern="1200" cap="none" spc="3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79284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502447" y="952509"/>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952509"/>
            <a:ext cx="396243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7"/>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9EFD9D74-47D9-4702-A33C-335B63B48DBF}" type="datetimeFigureOut">
              <a:rPr lang="zh-CN" altLang="en-US" smtClean="0">
                <a:solidFill>
                  <a:prstClr val="white">
                    <a:tint val="75000"/>
                  </a:prstClr>
                </a:solidFill>
              </a:rPr>
              <a:pPr/>
              <a:t>2023-04-26</a:t>
            </a:fld>
            <a:endParaRPr lang="zh-CN" altLang="en-US" dirty="0">
              <a:solidFill>
                <a:prstClr val="white">
                  <a:tint val="75000"/>
                </a:prstClr>
              </a:solidFill>
            </a:endParaRPr>
          </a:p>
        </p:txBody>
      </p:sp>
      <p:sp>
        <p:nvSpPr>
          <p:cNvPr id="6" name="页脚占位符 5"/>
          <p:cNvSpPr>
            <a:spLocks noGrp="1"/>
          </p:cNvSpPr>
          <p:nvPr>
            <p:ph type="ftr" sz="quarter" idx="11"/>
            <p:custDataLst>
              <p:tags r:id="rId8"/>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7" name="灯片编号占位符 6"/>
          <p:cNvSpPr>
            <a:spLocks noGrp="1"/>
          </p:cNvSpPr>
          <p:nvPr>
            <p:ph type="sldNum" sz="quarter" idx="12"/>
            <p:custDataLst>
              <p:tags r:id="rId9"/>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FABC47A4-756D-490B-A52F-7D9E2C9FC05F}"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392433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7" name="内容占位符 6"/>
          <p:cNvSpPr>
            <a:spLocks noGrp="1"/>
          </p:cNvSpPr>
          <p:nvPr>
            <p:ph sz="quarter" idx="13"/>
            <p:custDataLst>
              <p:tags r:id="rId7"/>
            </p:custDataLst>
          </p:nvPr>
        </p:nvSpPr>
        <p:spPr>
          <a:xfrm>
            <a:off x="502448" y="952509"/>
            <a:ext cx="8139178" cy="5388907"/>
          </a:xfrm>
        </p:spPr>
        <p:txBody>
          <a:bodyPr/>
          <a:lstStyle>
            <a:lvl1pPr>
              <a:defRPr>
                <a:solidFill>
                  <a:schemeClr val="lt1"/>
                </a:solidFill>
                <a:latin typeface="Arial" panose="020B0604020202020204" pitchFamily="34" charset="0"/>
                <a:ea typeface="汉仪粗简黑简" panose="00020600040101010101" charset="-122"/>
              </a:defRPr>
            </a:lvl1pPr>
            <a:lvl2pPr>
              <a:defRPr>
                <a:solidFill>
                  <a:schemeClr val="lt1"/>
                </a:solidFill>
                <a:latin typeface="Arial" panose="020B0604020202020204" pitchFamily="34" charset="0"/>
                <a:ea typeface="汉仪粗简黑简" panose="00020600040101010101" charset="-122"/>
              </a:defRPr>
            </a:lvl2pPr>
            <a:lvl3pPr>
              <a:defRPr>
                <a:solidFill>
                  <a:schemeClr val="lt1"/>
                </a:solidFill>
                <a:latin typeface="Arial" panose="020B0604020202020204" pitchFamily="34" charset="0"/>
                <a:ea typeface="汉仪粗简黑简" panose="00020600040101010101" charset="-122"/>
              </a:defRPr>
            </a:lvl3pPr>
            <a:lvl4pPr>
              <a:defRPr>
                <a:solidFill>
                  <a:schemeClr val="lt1"/>
                </a:solidFill>
                <a:latin typeface="Arial" panose="020B0604020202020204" pitchFamily="34" charset="0"/>
                <a:ea typeface="汉仪粗简黑简" panose="00020600040101010101" charset="-122"/>
              </a:defRPr>
            </a:lvl4pPr>
            <a:lvl5pPr>
              <a:defRPr>
                <a:solidFill>
                  <a:schemeClr val="lt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45326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11"/>
          <a:stretch>
            <a:fillRect/>
          </a:stretch>
        </p:blipFill>
        <p:spPr>
          <a:xfrm>
            <a:off x="-7977" y="1"/>
            <a:ext cx="9152573" cy="6878003"/>
          </a:xfrm>
          <a:prstGeom prst="rect">
            <a:avLst/>
          </a:prstGeom>
        </p:spPr>
      </p:pic>
      <p:pic>
        <p:nvPicPr>
          <p:cNvPr id="6" name="图片 5" descr="VCG211346613023-01"/>
          <p:cNvPicPr>
            <a:picLocks noChangeAspect="1"/>
          </p:cNvPicPr>
          <p:nvPr>
            <p:custDataLst>
              <p:tags r:id="rId2"/>
            </p:custDataLst>
          </p:nvPr>
        </p:nvPicPr>
        <p:blipFill>
          <a:blip r:embed="rId12"/>
          <a:srcRect l="2669" t="552" r="71787" b="59683"/>
          <a:stretch>
            <a:fillRect/>
          </a:stretch>
        </p:blipFill>
        <p:spPr>
          <a:xfrm>
            <a:off x="-7977" y="1"/>
            <a:ext cx="1478951" cy="1727187"/>
          </a:xfrm>
          <a:prstGeom prst="rect">
            <a:avLst/>
          </a:prstGeom>
        </p:spPr>
      </p:pic>
      <p:pic>
        <p:nvPicPr>
          <p:cNvPr id="2" name="图片 1" descr="VCG211346613023-01"/>
          <p:cNvPicPr>
            <a:picLocks noChangeAspect="1"/>
          </p:cNvPicPr>
          <p:nvPr>
            <p:custDataLst>
              <p:tags r:id="rId3"/>
            </p:custDataLst>
          </p:nvPr>
        </p:nvPicPr>
        <p:blipFill>
          <a:blip r:embed="rId13"/>
          <a:srcRect l="38196" t="10268"/>
          <a:stretch>
            <a:fillRect/>
          </a:stretch>
        </p:blipFill>
        <p:spPr>
          <a:xfrm>
            <a:off x="4975816" y="2339341"/>
            <a:ext cx="4168780" cy="4538663"/>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8" name="副标题 1"/>
          <p:cNvSpPr>
            <a:spLocks noGrp="1"/>
          </p:cNvSpPr>
          <p:nvPr>
            <p:ph type="subTitle" idx="1" hasCustomPrompt="1"/>
            <p:custDataLst>
              <p:tags r:id="rId7"/>
            </p:custDataLst>
          </p:nvPr>
        </p:nvSpPr>
        <p:spPr>
          <a:xfrm>
            <a:off x="256699" y="4142135"/>
            <a:ext cx="5022523" cy="669850"/>
          </a:xfrm>
          <a:ln w="3175">
            <a:miter lim="400000"/>
          </a:ln>
        </p:spPr>
        <p:txBody>
          <a:bodyPr vert="horz" wrap="square" lIns="101600" tIns="38100" rIns="76200" bIns="3810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YouSheBiaoTiHei"/>
                <a:sym typeface="YouSheBiaoTiHei"/>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9" name="标题 2"/>
          <p:cNvSpPr>
            <a:spLocks noGrp="1"/>
          </p:cNvSpPr>
          <p:nvPr>
            <p:ph type="title" idx="2" hasCustomPrompt="1"/>
            <p:custDataLst>
              <p:tags r:id="rId8"/>
            </p:custDataLst>
          </p:nvPr>
        </p:nvSpPr>
        <p:spPr>
          <a:xfrm>
            <a:off x="257176" y="2534950"/>
            <a:ext cx="5021570" cy="1583690"/>
          </a:xfrm>
          <a:ln w="3175">
            <a:miter lim="400000"/>
          </a:ln>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9200" b="0" i="0" u="none" strike="noStrike" kern="1200" cap="none" spc="300" normalizeH="0" baseline="0" noProof="1" dirty="0">
                <a:solidFill>
                  <a:schemeClr val="lt1"/>
                </a:solidFill>
                <a:uFillTx/>
                <a:latin typeface="Arial" panose="020B0604020202020204" pitchFamily="34" charset="0"/>
                <a:ea typeface="汉仪锐智简" charset="0"/>
                <a:cs typeface="YouSheBiaoTiHei"/>
                <a:sym typeface="YouSheBiaoTiHei"/>
              </a:defRPr>
            </a:lvl1pPr>
          </a:lstStyle>
          <a:p>
            <a:pPr lvl="0"/>
            <a:r>
              <a:rPr>
                <a:sym typeface="+mn-ea"/>
              </a:rPr>
              <a:t>编辑标题</a:t>
            </a:r>
          </a:p>
        </p:txBody>
      </p:sp>
      <p:sp>
        <p:nvSpPr>
          <p:cNvPr id="10" name="文本占位符 3"/>
          <p:cNvSpPr>
            <a:spLocks noGrp="1"/>
          </p:cNvSpPr>
          <p:nvPr>
            <p:ph type="body" idx="3" hasCustomPrompt="1"/>
            <p:custDataLst>
              <p:tags r:id="rId9"/>
            </p:custDataLst>
          </p:nvPr>
        </p:nvSpPr>
        <p:spPr>
          <a:xfrm>
            <a:off x="1442086" y="5064081"/>
            <a:ext cx="2651750" cy="509315"/>
          </a:xfrm>
          <a:ln w="3175">
            <a:miter lim="400000"/>
          </a:ln>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OPPOSans-R" panose="02010600030101010101"/>
                <a:sym typeface="OPPOSans-R" panose="02010600030101010101"/>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224000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763314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6" name="矩形 5"/>
          <p:cNvSpPr/>
          <p:nvPr>
            <p:custDataLst>
              <p:tags r:id="rId4"/>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custDataLst>
              <p:tags r:id="rId5"/>
            </p:custDataLst>
          </p:nvPr>
        </p:nvSpPr>
        <p:spPr>
          <a:xfrm>
            <a:off x="961200" y="1249200"/>
            <a:ext cx="7219800" cy="723600"/>
          </a:xfrm>
        </p:spPr>
        <p:txBody>
          <a:bodyPr anchor="ctr"/>
          <a:lstStyle>
            <a:lvl1pP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960835" y="2163600"/>
            <a:ext cx="7219950" cy="3445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2186996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8255"/>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745009" y="5170696"/>
            <a:ext cx="1400886" cy="1687297"/>
          </a:xfrm>
          <a:prstGeom prst="rect">
            <a:avLst/>
          </a:prstGeom>
        </p:spPr>
      </p:pic>
      <p:sp>
        <p:nvSpPr>
          <p:cNvPr id="2" name="标题 1"/>
          <p:cNvSpPr>
            <a:spLocks noGrp="1"/>
          </p:cNvSpPr>
          <p:nvPr>
            <p:ph type="title" hasCustomPrompt="1"/>
            <p:custDataLst>
              <p:tags r:id="rId4"/>
            </p:custDataLst>
          </p:nvPr>
        </p:nvSpPr>
        <p:spPr>
          <a:xfrm>
            <a:off x="437400" y="770400"/>
            <a:ext cx="2970000" cy="882000"/>
          </a:xfrm>
        </p:spPr>
        <p:txBody>
          <a:bodyPr anchor="ctr" anchorCtr="0"/>
          <a:lstStyle>
            <a:lvl1pP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40100" y="1764000"/>
            <a:ext cx="2967300" cy="4093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769939"/>
            <a:ext cx="4860000" cy="5087937"/>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5596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965501" y="5436269"/>
            <a:ext cx="1180396" cy="1421727"/>
          </a:xfrm>
          <a:prstGeom prst="rect">
            <a:avLst/>
          </a:prstGeom>
        </p:spPr>
      </p:pic>
      <p:sp>
        <p:nvSpPr>
          <p:cNvPr id="2" name="标题 1"/>
          <p:cNvSpPr>
            <a:spLocks noGrp="1"/>
          </p:cNvSpPr>
          <p:nvPr>
            <p:ph type="title"/>
            <p:custDataLst>
              <p:tags r:id="rId4"/>
            </p:custDataLst>
          </p:nvPr>
        </p:nvSpPr>
        <p:spPr>
          <a:xfrm>
            <a:off x="459000" y="781200"/>
            <a:ext cx="8232300" cy="626400"/>
          </a:xfrm>
        </p:spPr>
        <p:txBody>
          <a:bodyPr anchor="ctr"/>
          <a:lstStyle>
            <a:lvl1pPr algn="ct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808000"/>
            <a:ext cx="8224200" cy="34308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6602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795993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6" name="矩形 5"/>
          <p:cNvSpPr/>
          <p:nvPr>
            <p:custDataLst>
              <p:tags r:id="rId2"/>
            </p:custDataLst>
          </p:nvPr>
        </p:nvSpPr>
        <p:spPr>
          <a:xfrm>
            <a:off x="0" y="5029837"/>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5" y="1"/>
            <a:ext cx="1645045" cy="2009127"/>
          </a:xfrm>
          <a:prstGeom prst="rect">
            <a:avLst/>
          </a:prstGeom>
        </p:spPr>
      </p:pic>
      <p:sp>
        <p:nvSpPr>
          <p:cNvPr id="2" name="标题 1"/>
          <p:cNvSpPr>
            <a:spLocks noGrp="1"/>
          </p:cNvSpPr>
          <p:nvPr>
            <p:ph type="title"/>
            <p:custDataLst>
              <p:tags r:id="rId4"/>
            </p:custDataLst>
          </p:nvPr>
        </p:nvSpPr>
        <p:spPr>
          <a:xfrm>
            <a:off x="453600" y="669600"/>
            <a:ext cx="8232300" cy="565200"/>
          </a:xfrm>
        </p:spPr>
        <p:txBody>
          <a:bodyPr anchor="ctr" anchorCtr="0"/>
          <a:lstStyle>
            <a:lvl1pPr algn="ct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53628" y="1681200"/>
            <a:ext cx="8243100" cy="3211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5180400"/>
            <a:ext cx="8251200" cy="10116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3704040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3"/>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4"/>
          <a:srcRect l="168" t="52758" r="70408"/>
          <a:stretch>
            <a:fillRect/>
          </a:stretch>
        </p:blipFill>
        <p:spPr>
          <a:xfrm flipH="1">
            <a:off x="7874271" y="5326376"/>
            <a:ext cx="1271635" cy="1531620"/>
          </a:xfrm>
          <a:prstGeom prst="rect">
            <a:avLst/>
          </a:prstGeom>
        </p:spPr>
      </p:pic>
      <p:sp>
        <p:nvSpPr>
          <p:cNvPr id="2" name="标题 1"/>
          <p:cNvSpPr>
            <a:spLocks noGrp="1"/>
          </p:cNvSpPr>
          <p:nvPr>
            <p:ph type="title"/>
            <p:custDataLst>
              <p:tags r:id="rId4"/>
            </p:custDataLst>
          </p:nvPr>
        </p:nvSpPr>
        <p:spPr>
          <a:xfrm>
            <a:off x="434700" y="237600"/>
            <a:ext cx="8278200" cy="441964"/>
          </a:xfrm>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34700" y="1663200"/>
            <a:ext cx="40068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663200"/>
            <a:ext cx="40257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816800"/>
            <a:ext cx="40068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813200"/>
            <a:ext cx="40257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269244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sp>
        <p:nvSpPr>
          <p:cNvPr id="8" name="矩形 7"/>
          <p:cNvSpPr/>
          <p:nvPr>
            <p:custDataLst>
              <p:tags r:id="rId2"/>
            </p:custDataLst>
          </p:nvPr>
        </p:nvSpPr>
        <p:spPr>
          <a:xfrm>
            <a:off x="0" y="959225"/>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6" y="1"/>
            <a:ext cx="1181268" cy="1442707"/>
          </a:xfrm>
          <a:prstGeom prst="rect">
            <a:avLst/>
          </a:prstGeom>
        </p:spPr>
      </p:pic>
      <p:pic>
        <p:nvPicPr>
          <p:cNvPr id="6" name="图片 5" descr="VCG211346613023-01"/>
          <p:cNvPicPr>
            <a:picLocks noChangeAspect="1"/>
          </p:cNvPicPr>
          <p:nvPr>
            <p:custDataLst>
              <p:tags r:id="rId4"/>
            </p:custDataLst>
          </p:nvPr>
        </p:nvPicPr>
        <p:blipFill>
          <a:blip r:embed="rId13"/>
          <a:srcRect l="168" t="52758" r="70408"/>
          <a:stretch>
            <a:fillRect/>
          </a:stretch>
        </p:blipFill>
        <p:spPr>
          <a:xfrm flipH="1">
            <a:off x="7904680" y="5363007"/>
            <a:ext cx="1241225" cy="1494993"/>
          </a:xfrm>
          <a:prstGeom prst="rect">
            <a:avLst/>
          </a:prstGeom>
        </p:spPr>
      </p:pic>
      <p:sp>
        <p:nvSpPr>
          <p:cNvPr id="2" name="标题 1"/>
          <p:cNvSpPr>
            <a:spLocks noGrp="1"/>
          </p:cNvSpPr>
          <p:nvPr>
            <p:ph type="title" hasCustomPrompt="1"/>
            <p:custDataLst>
              <p:tags r:id="rId5"/>
            </p:custDataLst>
          </p:nvPr>
        </p:nvSpPr>
        <p:spPr>
          <a:xfrm>
            <a:off x="1142100" y="1339200"/>
            <a:ext cx="6858000" cy="2386800"/>
          </a:xfrm>
        </p:spPr>
        <p:txBody>
          <a:bodyPr anchor="b"/>
          <a:lstStyle>
            <a:lvl1pPr algn="ctr">
              <a:defRPr sz="60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9"/>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348997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50034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414447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217536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131393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92755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416630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solidFill>
                  <a:srgbClr val="073E87"/>
                </a:solidFill>
              </a:rPr>
              <a:pPr/>
              <a:t>2023-04-26</a:t>
            </a:fld>
            <a:endParaRPr lang="zh-CN" altLang="en-US" dirty="0">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solidFill>
                  <a:srgbClr val="073E87"/>
                </a:solidFill>
              </a:rPr>
              <a:pPr/>
              <a:t>‹#›</a:t>
            </a:fld>
            <a:endParaRPr lang="zh-CN"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extLst>
      <p:ext uri="{BB962C8B-B14F-4D97-AF65-F5344CB8AC3E}">
        <p14:creationId xmlns:p14="http://schemas.microsoft.com/office/powerpoint/2010/main" val="54114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fld id="{D997B5FA-0921-464F-AAE1-844C04324D75}"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565CE74E-AB26-4998-AD42-012C4C1AD076}" type="slidenum">
              <a:rPr lang="zh-CN" altLang="en-US" smtClean="0">
                <a:solidFill>
                  <a:srgbClr val="073E87"/>
                </a:solidFill>
              </a:rPr>
              <a:pPr/>
              <a:t>‹#›</a:t>
            </a:fld>
            <a:endParaRPr lang="zh-CN" altLang="en-US">
              <a:solidFill>
                <a:srgbClr val="073E87"/>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5"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9742777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12.xml"/><Relationship Id="rId4" Type="http://schemas.openxmlformats.org/officeDocument/2006/relationships/tags" Target="../tags/tag9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2"/>
            <p:custDataLst>
              <p:tags r:id="rId2"/>
            </p:custDataLst>
          </p:nvPr>
        </p:nvSpPr>
        <p:spPr>
          <a:xfrm>
            <a:off x="611560" y="1844824"/>
            <a:ext cx="7488832" cy="1083310"/>
          </a:xfrm>
        </p:spPr>
        <p:txBody>
          <a:bodyPr>
            <a:normAutofit fontScale="90000"/>
          </a:bodyPr>
          <a:lstStyle/>
          <a:p>
            <a:r>
              <a:rPr lang="zh-CN" altLang="en-US" dirty="0">
                <a:solidFill>
                  <a:schemeClr val="tx1"/>
                </a:solidFill>
              </a:rPr>
              <a:t>电机与电气控制技术</a:t>
            </a:r>
          </a:p>
        </p:txBody>
      </p:sp>
      <p:sp>
        <p:nvSpPr>
          <p:cNvPr id="6" name="副标题 5"/>
          <p:cNvSpPr>
            <a:spLocks noGrp="1"/>
          </p:cNvSpPr>
          <p:nvPr>
            <p:ph type="subTitle" idx="3"/>
            <p:custDataLst>
              <p:tags r:id="rId3"/>
            </p:custDataLst>
          </p:nvPr>
        </p:nvSpPr>
        <p:spPr>
          <a:xfrm>
            <a:off x="568405" y="3780142"/>
            <a:ext cx="7243955" cy="945002"/>
          </a:xfrm>
        </p:spPr>
        <p:txBody>
          <a:bodyPr>
            <a:normAutofit/>
          </a:bodyPr>
          <a:lstStyle/>
          <a:p>
            <a:r>
              <a:rPr lang="zh-CN" altLang="en-US" dirty="0" smtClean="0">
                <a:solidFill>
                  <a:schemeClr val="tx1"/>
                </a:solidFill>
                <a:latin typeface="仿宋" pitchFamily="49" charset="-122"/>
                <a:ea typeface="仿宋" pitchFamily="49" charset="-122"/>
              </a:rPr>
              <a:t>项目二：三相笼型异步电       动机正反转控制</a:t>
            </a:r>
            <a:endParaRPr lang="zh-CN" altLang="en-US" dirty="0">
              <a:solidFill>
                <a:schemeClr val="tx1"/>
              </a:solidFill>
              <a:latin typeface="仿宋" pitchFamily="49" charset="-122"/>
              <a:ea typeface="仿宋" pitchFamily="49" charset="-122"/>
            </a:endParaRPr>
          </a:p>
        </p:txBody>
      </p:sp>
      <p:sp>
        <p:nvSpPr>
          <p:cNvPr id="7" name="文本占位符 6"/>
          <p:cNvSpPr>
            <a:spLocks noGrp="1"/>
          </p:cNvSpPr>
          <p:nvPr>
            <p:ph type="body" idx="4"/>
            <p:custDataLst>
              <p:tags r:id="rId4"/>
            </p:custDataLst>
          </p:nvPr>
        </p:nvSpPr>
        <p:spPr/>
        <p:txBody>
          <a:bodyPr/>
          <a:lstStyle/>
          <a:p>
            <a:r>
              <a:rPr lang="zh-CN" altLang="en-US" dirty="0">
                <a:solidFill>
                  <a:schemeClr val="tx1"/>
                </a:solidFill>
              </a:rPr>
              <a:t>私立华联学院</a:t>
            </a:r>
          </a:p>
        </p:txBody>
      </p:sp>
    </p:spTree>
    <p:custDataLst>
      <p:tags r:id="rId1"/>
    </p:custDataLst>
    <p:extLst>
      <p:ext uri="{BB962C8B-B14F-4D97-AF65-F5344CB8AC3E}">
        <p14:creationId xmlns:p14="http://schemas.microsoft.com/office/powerpoint/2010/main" val="148228977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自动往返行程控制</a:t>
            </a:r>
            <a:endParaRPr lang="ko-KR" altLang="en-US" sz="2000" smtClean="0">
              <a:ea typeface="宋体" charset="-122"/>
            </a:endParaRPr>
          </a:p>
        </p:txBody>
      </p:sp>
      <p:sp>
        <p:nvSpPr>
          <p:cNvPr id="12291" name="Rectangle 4"/>
          <p:cNvSpPr>
            <a:spLocks noGrp="1" noChangeArrowheads="1"/>
          </p:cNvSpPr>
          <p:nvPr>
            <p:ph type="body" idx="1"/>
          </p:nvPr>
        </p:nvSpPr>
        <p:spPr>
          <a:xfrm>
            <a:off x="395288" y="1268413"/>
            <a:ext cx="8497887" cy="576262"/>
          </a:xfrm>
        </p:spPr>
        <p:txBody>
          <a:bodyPr>
            <a:normAutofit fontScale="70000" lnSpcReduction="20000"/>
          </a:bodyPr>
          <a:lstStyle/>
          <a:p>
            <a:pPr eaLnBrk="1" hangingPunct="1">
              <a:buFont typeface="Wingdings" pitchFamily="2" charset="2"/>
              <a:buChar char="Ø"/>
            </a:pPr>
            <a:r>
              <a:rPr lang="zh-CN" altLang="en-US" sz="2400" smtClean="0">
                <a:solidFill>
                  <a:schemeClr val="tx1"/>
                </a:solidFill>
                <a:ea typeface="Gulim" pitchFamily="34" charset="-127"/>
              </a:rPr>
              <a:t>行程开关</a:t>
            </a:r>
          </a:p>
          <a:p>
            <a:pPr eaLnBrk="1" hangingPunct="1">
              <a:buFont typeface="Wingdings" pitchFamily="2" charset="2"/>
              <a:buNone/>
            </a:pPr>
            <a:r>
              <a:rPr lang="zh-CN" altLang="en-US" sz="2400" smtClean="0">
                <a:solidFill>
                  <a:schemeClr val="tx1"/>
                </a:solidFill>
                <a:ea typeface="Gulim" pitchFamily="34" charset="-127"/>
              </a:rPr>
              <a:t>       </a:t>
            </a:r>
            <a:endParaRPr lang="zh-CN" altLang="en-US" sz="2000" b="0" smtClean="0">
              <a:solidFill>
                <a:schemeClr val="tx1"/>
              </a:solidFill>
              <a:ea typeface="Gulim" pitchFamily="34" charset="-127"/>
            </a:endParaRPr>
          </a:p>
        </p:txBody>
      </p:sp>
      <p:sp>
        <p:nvSpPr>
          <p:cNvPr id="12292" name="Rectangle 5"/>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pic>
        <p:nvPicPr>
          <p:cNvPr id="1229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44675"/>
            <a:ext cx="39814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860800"/>
            <a:ext cx="42576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5373688"/>
            <a:ext cx="215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4"/>
          <p:cNvSpPr>
            <a:spLocks noChangeArrowheads="1"/>
          </p:cNvSpPr>
          <p:nvPr/>
        </p:nvSpPr>
        <p:spPr bwMode="auto">
          <a:xfrm>
            <a:off x="4859338" y="1630363"/>
            <a:ext cx="38163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Clr>
                <a:srgbClr val="FF0000"/>
              </a:buClr>
              <a:buFont typeface="Wingdings" pitchFamily="2" charset="2"/>
              <a:buChar char="l"/>
            </a:pPr>
            <a:r>
              <a:rPr lang="zh-CN" altLang="en-US" sz="2000" b="1" dirty="0">
                <a:ea typeface="宋体" charset="-122"/>
              </a:rPr>
              <a:t>行程开关在电气控制线路中，往往作为位置控制或限位保护的电器，如果出现故障会危及设备和人身的安全。</a:t>
            </a:r>
          </a:p>
          <a:p>
            <a:pPr eaLnBrk="1" hangingPunct="1">
              <a:buClr>
                <a:srgbClr val="FF0000"/>
              </a:buClr>
              <a:buFont typeface="Wingdings" pitchFamily="2" charset="2"/>
              <a:buChar char="l"/>
            </a:pPr>
            <a:r>
              <a:rPr lang="zh-CN" altLang="en-US" sz="2000" b="1" dirty="0">
                <a:ea typeface="宋体" charset="-122"/>
              </a:rPr>
              <a:t>由于行程开关经常受到撞块的碰撞，使安装螺丝经常松动造成位移，因此，应注意经常检查。</a:t>
            </a:r>
          </a:p>
          <a:p>
            <a:pPr eaLnBrk="1" hangingPunct="1">
              <a:buClr>
                <a:srgbClr val="FF0000"/>
              </a:buClr>
              <a:buFont typeface="Wingdings" pitchFamily="2" charset="2"/>
              <a:buChar char="l"/>
            </a:pPr>
            <a:r>
              <a:rPr lang="zh-CN" altLang="en-US" sz="2000" b="1" dirty="0">
                <a:ea typeface="宋体" charset="-122"/>
              </a:rPr>
              <a:t>在安装时注意行程开关在不工作时应处于不受外力的释放状态。 </a:t>
            </a:r>
          </a:p>
        </p:txBody>
      </p:sp>
    </p:spTree>
    <p:extLst>
      <p:ext uri="{BB962C8B-B14F-4D97-AF65-F5344CB8AC3E}">
        <p14:creationId xmlns:p14="http://schemas.microsoft.com/office/powerpoint/2010/main" val="314950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13315" name="Rectangle 3"/>
          <p:cNvSpPr>
            <a:spLocks noGrp="1" noChangeArrowheads="1"/>
          </p:cNvSpPr>
          <p:nvPr>
            <p:ph type="title"/>
          </p:nvPr>
        </p:nvSpPr>
        <p:spPr>
          <a:xfrm>
            <a:off x="179388" y="333375"/>
            <a:ext cx="8785225" cy="609600"/>
          </a:xfrm>
          <a:noFill/>
        </p:spPr>
        <p:txBody>
          <a:bodyPr/>
          <a:lstStyle/>
          <a:p>
            <a:pPr eaLnBrk="1" hangingPunct="1"/>
            <a:r>
              <a:rPr lang="en-US" altLang="en-US" sz="2000" smtClean="0">
                <a:ea typeface="宋体" charset="-122"/>
              </a:rPr>
              <a:t>工作任务二   自动往返行程控制</a:t>
            </a:r>
            <a:endParaRPr lang="ko-KR" altLang="en-US" sz="2000" smtClean="0">
              <a:ea typeface="宋体" charset="-122"/>
            </a:endParaRPr>
          </a:p>
        </p:txBody>
      </p:sp>
      <p:sp>
        <p:nvSpPr>
          <p:cNvPr id="13316" name="Rectangle 4"/>
          <p:cNvSpPr>
            <a:spLocks noChangeArrowheads="1"/>
          </p:cNvSpPr>
          <p:nvPr/>
        </p:nvSpPr>
        <p:spPr bwMode="auto">
          <a:xfrm>
            <a:off x="215900" y="1379538"/>
            <a:ext cx="88201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en-US" altLang="zh-CN" sz="2000" b="1">
                <a:latin typeface="宋体" charset="-122"/>
                <a:ea typeface="宋体" charset="-122"/>
              </a:rPr>
              <a:t>★</a:t>
            </a:r>
            <a:r>
              <a:rPr lang="en-US" altLang="zh-CN" sz="2400" b="1">
                <a:ea typeface="宋体" charset="-122"/>
              </a:rPr>
              <a:t>任务要求</a:t>
            </a:r>
          </a:p>
          <a:p>
            <a:pPr indent="266700"/>
            <a:r>
              <a:rPr lang="zh-CN" altLang="en-US" sz="2400" b="1">
                <a:ea typeface="宋体" charset="-122"/>
              </a:rPr>
              <a:t>    实现机床设备中作往返运动的工作台或刀具拖板等运动部件往返循环的自动控制。图</a:t>
            </a:r>
            <a:r>
              <a:rPr lang="en-US" altLang="zh-CN" sz="2400" b="1">
                <a:ea typeface="宋体" charset="-122"/>
              </a:rPr>
              <a:t>2-9</a:t>
            </a:r>
            <a:r>
              <a:rPr lang="zh-CN" altLang="en-US" sz="2400" b="1">
                <a:ea typeface="宋体" charset="-122"/>
              </a:rPr>
              <a:t>为工作台往复运动示意图。图中</a:t>
            </a:r>
            <a:r>
              <a:rPr lang="en-US" altLang="zh-CN" sz="2400" b="1">
                <a:ea typeface="宋体" charset="-122"/>
              </a:rPr>
              <a:t>SQ1</a:t>
            </a:r>
            <a:r>
              <a:rPr lang="zh-CN" altLang="en-US" sz="2400" b="1">
                <a:ea typeface="宋体" charset="-122"/>
              </a:rPr>
              <a:t>、</a:t>
            </a:r>
            <a:r>
              <a:rPr lang="en-US" altLang="zh-CN" sz="2400" b="1">
                <a:ea typeface="宋体" charset="-122"/>
              </a:rPr>
              <a:t>SQ2</a:t>
            </a:r>
            <a:r>
              <a:rPr lang="zh-CN" altLang="en-US" sz="2400" b="1">
                <a:ea typeface="宋体" charset="-122"/>
              </a:rPr>
              <a:t>分别为工作台正、反向进给的换向开关，</a:t>
            </a:r>
            <a:r>
              <a:rPr lang="en-US" altLang="zh-CN" sz="2400" b="1">
                <a:ea typeface="宋体" charset="-122"/>
              </a:rPr>
              <a:t>SQ3</a:t>
            </a:r>
            <a:r>
              <a:rPr lang="zh-CN" altLang="en-US" sz="2400" b="1">
                <a:ea typeface="宋体" charset="-122"/>
              </a:rPr>
              <a:t>、</a:t>
            </a:r>
            <a:r>
              <a:rPr lang="en-US" altLang="zh-CN" sz="2400" b="1">
                <a:ea typeface="宋体" charset="-122"/>
              </a:rPr>
              <a:t>SQ4</a:t>
            </a:r>
            <a:r>
              <a:rPr lang="zh-CN" altLang="en-US" sz="2400" b="1">
                <a:ea typeface="宋体" charset="-122"/>
              </a:rPr>
              <a:t>分别为正、反向限位保护开关。</a:t>
            </a: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567113"/>
            <a:ext cx="6400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009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50825" y="428625"/>
            <a:ext cx="230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14339"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自动往返行程控制</a:t>
            </a:r>
            <a:endParaRPr lang="ko-KR" altLang="en-US" sz="2400" smtClean="0">
              <a:ea typeface="宋体" charset="-122"/>
            </a:endParaRPr>
          </a:p>
        </p:txBody>
      </p:sp>
      <p:sp>
        <p:nvSpPr>
          <p:cNvPr id="14340" name="Rectangle 4"/>
          <p:cNvSpPr>
            <a:spLocks noChangeArrowheads="1"/>
          </p:cNvSpPr>
          <p:nvPr/>
        </p:nvSpPr>
        <p:spPr bwMode="auto">
          <a:xfrm>
            <a:off x="395288" y="1811338"/>
            <a:ext cx="3960812"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en-US" altLang="zh-CN" sz="2000" b="1">
                <a:latin typeface="宋体" charset="-122"/>
                <a:ea typeface="宋体" charset="-122"/>
              </a:rPr>
              <a:t>★</a:t>
            </a:r>
            <a:r>
              <a:rPr lang="zh-CN" altLang="en-US" sz="2400" b="1">
                <a:ea typeface="宋体" charset="-122"/>
              </a:rPr>
              <a:t>任务分析</a:t>
            </a:r>
          </a:p>
          <a:p>
            <a:pPr indent="266700"/>
            <a:r>
              <a:rPr lang="zh-CN" altLang="en-US" sz="2400" b="1">
                <a:ea typeface="宋体" charset="-122"/>
              </a:rPr>
              <a:t>    按照任务要求，需要设置三个控制按钮，分别控制电动机的正转、反转和停止，并且正、反转控制按钮需要有联动触点，以便于正反转的直接切换；需要设置两个接触器，分别控制电动机的正转和反转。工作台自动循环控制电路如图</a:t>
            </a:r>
            <a:r>
              <a:rPr lang="en-US" altLang="zh-CN" sz="2400" b="1">
                <a:ea typeface="宋体" charset="-122"/>
              </a:rPr>
              <a:t>2-10</a:t>
            </a:r>
            <a:r>
              <a:rPr lang="zh-CN" altLang="en-US" sz="2400" b="1">
                <a:ea typeface="宋体" charset="-122"/>
              </a:rPr>
              <a:t>所示。</a:t>
            </a:r>
          </a:p>
          <a:p>
            <a:pPr indent="266700"/>
            <a:endParaRPr lang="zh-CN" altLang="en-US" sz="2400" b="1">
              <a:ea typeface="宋体" charset="-122"/>
            </a:endParaRPr>
          </a:p>
        </p:txBody>
      </p:sp>
      <p:pic>
        <p:nvPicPr>
          <p:cNvPr id="143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56866"/>
            <a:ext cx="33909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040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0825" y="428625"/>
            <a:ext cx="266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15363"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自动往返行程控制</a:t>
            </a:r>
            <a:endParaRPr lang="ko-KR" altLang="en-US" sz="2400" smtClean="0">
              <a:ea typeface="宋体" charset="-122"/>
            </a:endParaRPr>
          </a:p>
        </p:txBody>
      </p:sp>
      <p:sp>
        <p:nvSpPr>
          <p:cNvPr id="15364" name="Rectangle 4"/>
          <p:cNvSpPr>
            <a:spLocks noChangeArrowheads="1"/>
          </p:cNvSpPr>
          <p:nvPr/>
        </p:nvSpPr>
        <p:spPr bwMode="auto">
          <a:xfrm>
            <a:off x="395288" y="2835275"/>
            <a:ext cx="820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400" b="1">
                <a:ea typeface="宋体" charset="-122"/>
              </a:rPr>
              <a:t>    </a:t>
            </a:r>
            <a:endParaRPr lang="zh-CN" altLang="en-US" sz="2400">
              <a:ea typeface="宋体" charset="-122"/>
            </a:endParaRPr>
          </a:p>
        </p:txBody>
      </p:sp>
      <p:sp>
        <p:nvSpPr>
          <p:cNvPr id="15365" name="Rectangle 6"/>
          <p:cNvSpPr>
            <a:spLocks noChangeArrowheads="1"/>
          </p:cNvSpPr>
          <p:nvPr/>
        </p:nvSpPr>
        <p:spPr bwMode="auto">
          <a:xfrm>
            <a:off x="179388" y="1412875"/>
            <a:ext cx="864076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zh-CN" altLang="en-US" sz="2400" b="1">
                <a:ea typeface="宋体" charset="-122"/>
              </a:rPr>
              <a:t>工作原理分析：</a:t>
            </a:r>
          </a:p>
          <a:p>
            <a:r>
              <a:rPr lang="zh-CN" altLang="en-US" sz="2400" b="1">
                <a:ea typeface="宋体" charset="-122"/>
              </a:rPr>
              <a:t>        按动正转按钮</a:t>
            </a:r>
            <a:r>
              <a:rPr lang="en-US" altLang="zh-CN" sz="2400" b="1">
                <a:ea typeface="宋体" charset="-122"/>
              </a:rPr>
              <a:t>SB2</a:t>
            </a:r>
            <a:r>
              <a:rPr lang="zh-CN" altLang="en-US" sz="2400" b="1">
                <a:ea typeface="宋体" charset="-122"/>
              </a:rPr>
              <a:t>，</a:t>
            </a:r>
            <a:r>
              <a:rPr lang="en-US" altLang="zh-CN" sz="2400" b="1">
                <a:ea typeface="宋体" charset="-122"/>
              </a:rPr>
              <a:t>KM1</a:t>
            </a:r>
            <a:r>
              <a:rPr lang="zh-CN" altLang="en-US" sz="2400" b="1">
                <a:ea typeface="宋体" charset="-122"/>
              </a:rPr>
              <a:t>线圈通电自锁，电动机</a:t>
            </a:r>
            <a:r>
              <a:rPr lang="en-US" altLang="zh-CN" sz="2400" b="1">
                <a:ea typeface="宋体" charset="-122"/>
              </a:rPr>
              <a:t>M</a:t>
            </a:r>
            <a:r>
              <a:rPr lang="zh-CN" altLang="en-US" sz="2400" b="1">
                <a:ea typeface="宋体" charset="-122"/>
              </a:rPr>
              <a:t>正转，工作台实现自右向左的正向进给。进给到撞块压下行程开关</a:t>
            </a:r>
            <a:r>
              <a:rPr lang="en-US" altLang="zh-CN" sz="2400" b="1">
                <a:ea typeface="宋体" charset="-122"/>
              </a:rPr>
              <a:t>SQ2</a:t>
            </a:r>
            <a:r>
              <a:rPr lang="zh-CN" altLang="en-US" sz="2400" b="1">
                <a:ea typeface="宋体" charset="-122"/>
              </a:rPr>
              <a:t>，其动断触点打开，</a:t>
            </a:r>
            <a:r>
              <a:rPr lang="en-US" altLang="zh-CN" sz="2400" b="1">
                <a:ea typeface="宋体" charset="-122"/>
              </a:rPr>
              <a:t>KM1</a:t>
            </a:r>
            <a:r>
              <a:rPr lang="zh-CN" altLang="en-US" sz="2400" b="1">
                <a:ea typeface="宋体" charset="-122"/>
              </a:rPr>
              <a:t>线圈断电打开自锁，</a:t>
            </a:r>
            <a:r>
              <a:rPr lang="en-US" altLang="zh-CN" sz="2400" b="1">
                <a:ea typeface="宋体" charset="-122"/>
              </a:rPr>
              <a:t>M</a:t>
            </a:r>
            <a:r>
              <a:rPr lang="zh-CN" altLang="en-US" sz="2400" b="1">
                <a:ea typeface="宋体" charset="-122"/>
              </a:rPr>
              <a:t>正转结束，</a:t>
            </a:r>
            <a:r>
              <a:rPr lang="en-US" altLang="zh-CN" sz="2400" b="1">
                <a:ea typeface="宋体" charset="-122"/>
              </a:rPr>
              <a:t>SQ2</a:t>
            </a:r>
            <a:r>
              <a:rPr lang="zh-CN" altLang="en-US" sz="2400" b="1">
                <a:ea typeface="宋体" charset="-122"/>
              </a:rPr>
              <a:t>动合触点闭合，</a:t>
            </a:r>
            <a:r>
              <a:rPr lang="en-US" altLang="zh-CN" sz="2400" b="1">
                <a:ea typeface="宋体" charset="-122"/>
              </a:rPr>
              <a:t>KM2</a:t>
            </a:r>
            <a:r>
              <a:rPr lang="zh-CN" altLang="en-US" sz="2400" b="1">
                <a:ea typeface="宋体" charset="-122"/>
              </a:rPr>
              <a:t>线圈通电自锁，电动机反转，工作台后退；工作台后退到撞块压下行程开关</a:t>
            </a:r>
            <a:r>
              <a:rPr lang="en-US" altLang="zh-CN" sz="2400" b="1">
                <a:ea typeface="宋体" charset="-122"/>
              </a:rPr>
              <a:t>SQ1</a:t>
            </a:r>
            <a:r>
              <a:rPr lang="zh-CN" altLang="en-US" sz="2400" b="1">
                <a:ea typeface="宋体" charset="-122"/>
              </a:rPr>
              <a:t>，</a:t>
            </a:r>
            <a:r>
              <a:rPr lang="en-US" altLang="zh-CN" sz="2400" b="1">
                <a:ea typeface="宋体" charset="-122"/>
              </a:rPr>
              <a:t>KM2</a:t>
            </a:r>
            <a:r>
              <a:rPr lang="zh-CN" altLang="en-US" sz="2400" b="1">
                <a:ea typeface="宋体" charset="-122"/>
              </a:rPr>
              <a:t>线圈断电，</a:t>
            </a:r>
            <a:r>
              <a:rPr lang="en-US" altLang="zh-CN" sz="2400" b="1">
                <a:ea typeface="宋体" charset="-122"/>
              </a:rPr>
              <a:t>KM1</a:t>
            </a:r>
            <a:r>
              <a:rPr lang="zh-CN" altLang="en-US" sz="2400" b="1">
                <a:ea typeface="宋体" charset="-122"/>
              </a:rPr>
              <a:t>线圈通电自锁，电动机由反转进入正转。周而复始，工作台往复自动循环工作。</a:t>
            </a:r>
            <a:r>
              <a:rPr lang="zh-CN" altLang="en-US" sz="2400">
                <a:ea typeface="宋体" charset="-122"/>
              </a:rPr>
              <a:t> </a:t>
            </a:r>
          </a:p>
          <a:p>
            <a:endParaRPr lang="zh-CN" altLang="en-US" sz="2400" b="1">
              <a:ea typeface="宋体" charset="-122"/>
            </a:endParaRPr>
          </a:p>
        </p:txBody>
      </p:sp>
    </p:spTree>
    <p:extLst>
      <p:ext uri="{BB962C8B-B14F-4D97-AF65-F5344CB8AC3E}">
        <p14:creationId xmlns:p14="http://schemas.microsoft.com/office/powerpoint/2010/main" val="3730531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0825" y="428625"/>
            <a:ext cx="266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知识拓展</a:t>
            </a:r>
            <a:endParaRPr lang="en-US" altLang="zh-CN" sz="2800" b="1">
              <a:solidFill>
                <a:srgbClr val="FFFF00"/>
              </a:solidFill>
              <a:ea typeface="宋体" charset="-122"/>
            </a:endParaRPr>
          </a:p>
        </p:txBody>
      </p:sp>
      <p:sp>
        <p:nvSpPr>
          <p:cNvPr id="16387"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自动往返行程控制</a:t>
            </a:r>
            <a:endParaRPr lang="ko-KR" altLang="en-US" sz="2400" smtClean="0">
              <a:ea typeface="宋体" charset="-122"/>
            </a:endParaRPr>
          </a:p>
        </p:txBody>
      </p:sp>
      <p:sp>
        <p:nvSpPr>
          <p:cNvPr id="16388" name="Rectangle 4"/>
          <p:cNvSpPr>
            <a:spLocks noChangeArrowheads="1"/>
          </p:cNvSpPr>
          <p:nvPr/>
        </p:nvSpPr>
        <p:spPr bwMode="auto">
          <a:xfrm>
            <a:off x="0" y="1196975"/>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400" b="1">
                <a:ea typeface="宋体" charset="-122"/>
              </a:rPr>
              <a:t>接近开关 </a:t>
            </a:r>
          </a:p>
          <a:p>
            <a:pPr indent="266700"/>
            <a:r>
              <a:rPr lang="zh-CN" altLang="en-US" sz="2400" b="1">
                <a:ea typeface="宋体" charset="-122"/>
              </a:rPr>
              <a:t>    </a:t>
            </a:r>
            <a:endParaRPr lang="zh-CN" altLang="en-US" sz="2400">
              <a:ea typeface="宋体" charset="-122"/>
            </a:endParaRPr>
          </a:p>
        </p:txBody>
      </p:sp>
      <p:sp>
        <p:nvSpPr>
          <p:cNvPr id="16389" name="Rectangle 5"/>
          <p:cNvSpPr>
            <a:spLocks noChangeArrowheads="1"/>
          </p:cNvSpPr>
          <p:nvPr/>
        </p:nvSpPr>
        <p:spPr bwMode="auto">
          <a:xfrm>
            <a:off x="323850" y="1844675"/>
            <a:ext cx="83518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dirty="0">
                <a:ea typeface="宋体" charset="-122"/>
              </a:rPr>
              <a:t>      </a:t>
            </a:r>
            <a:r>
              <a:rPr lang="zh-CN" altLang="en-US" sz="2400" b="1" dirty="0">
                <a:ea typeface="宋体" charset="-122"/>
              </a:rPr>
              <a:t>功能：当有某种物体与之接近到一定距离时，就发出动作信号，从而控制继电器或逻辑元件，而不像机械式行程开关那样需要施加机械力。</a:t>
            </a:r>
          </a:p>
          <a:p>
            <a:pPr eaLnBrk="1" hangingPunct="1">
              <a:buFont typeface="Wingdings" pitchFamily="2" charset="2"/>
              <a:buChar char="Ø"/>
            </a:pPr>
            <a:r>
              <a:rPr lang="zh-CN" altLang="en-US" sz="2400" b="1" dirty="0">
                <a:ea typeface="宋体" charset="-122"/>
              </a:rPr>
              <a:t>       用途：除行程控制和限位保护外，还可以作为检测金属的存在、高速计数、测速、定位、检测零件尺寸、液面控制及用作无触点按钮等。</a:t>
            </a:r>
          </a:p>
          <a:p>
            <a:pPr eaLnBrk="1" hangingPunct="1">
              <a:buFont typeface="Wingdings" pitchFamily="2" charset="2"/>
              <a:buChar char="Ø"/>
            </a:pPr>
            <a:r>
              <a:rPr lang="zh-CN" altLang="en-US" sz="2400" b="1" dirty="0">
                <a:ea typeface="宋体" charset="-122"/>
              </a:rPr>
              <a:t>       特点：具有工作可靠、寿命长、操作频率高以及能适应恶劣的工作环境等特点。 </a:t>
            </a:r>
          </a:p>
        </p:txBody>
      </p:sp>
    </p:spTree>
    <p:extLst>
      <p:ext uri="{BB962C8B-B14F-4D97-AF65-F5344CB8AC3E}">
        <p14:creationId xmlns:p14="http://schemas.microsoft.com/office/powerpoint/2010/main" val="3346332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789363"/>
            <a:ext cx="2408237"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250825" y="428625"/>
            <a:ext cx="266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知识拓展</a:t>
            </a:r>
            <a:endParaRPr lang="en-US" altLang="zh-CN" sz="2800" b="1">
              <a:solidFill>
                <a:srgbClr val="FFFF00"/>
              </a:solidFill>
              <a:ea typeface="宋体" charset="-122"/>
            </a:endParaRPr>
          </a:p>
        </p:txBody>
      </p:sp>
      <p:sp>
        <p:nvSpPr>
          <p:cNvPr id="17412"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自动往返行程控制</a:t>
            </a:r>
            <a:endParaRPr lang="ko-KR" altLang="en-US" sz="2400" smtClean="0">
              <a:ea typeface="宋体" charset="-122"/>
            </a:endParaRPr>
          </a:p>
        </p:txBody>
      </p:sp>
      <p:sp>
        <p:nvSpPr>
          <p:cNvPr id="17413" name="Rectangle 4"/>
          <p:cNvSpPr>
            <a:spLocks noChangeArrowheads="1"/>
          </p:cNvSpPr>
          <p:nvPr/>
        </p:nvSpPr>
        <p:spPr bwMode="auto">
          <a:xfrm>
            <a:off x="0" y="1196975"/>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400" b="1">
                <a:ea typeface="宋体" charset="-122"/>
              </a:rPr>
              <a:t>接近开关 </a:t>
            </a:r>
          </a:p>
          <a:p>
            <a:pPr indent="266700"/>
            <a:r>
              <a:rPr lang="zh-CN" altLang="en-US" sz="2400" b="1">
                <a:ea typeface="宋体" charset="-122"/>
              </a:rPr>
              <a:t>    </a:t>
            </a:r>
            <a:endParaRPr lang="zh-CN" altLang="en-US" sz="2400">
              <a:ea typeface="宋体" charset="-122"/>
            </a:endParaRPr>
          </a:p>
        </p:txBody>
      </p:sp>
      <p:sp>
        <p:nvSpPr>
          <p:cNvPr id="17414" name="Rectangle 5"/>
          <p:cNvSpPr>
            <a:spLocks noChangeArrowheads="1"/>
          </p:cNvSpPr>
          <p:nvPr/>
        </p:nvSpPr>
        <p:spPr bwMode="auto">
          <a:xfrm>
            <a:off x="250825" y="1568450"/>
            <a:ext cx="83518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dirty="0">
                <a:ea typeface="宋体" charset="-122"/>
              </a:rPr>
              <a:t>据工作原理分类：</a:t>
            </a:r>
          </a:p>
          <a:p>
            <a:pPr eaLnBrk="1" hangingPunct="1">
              <a:buFont typeface="Wingdings" pitchFamily="2" charset="2"/>
              <a:buNone/>
            </a:pPr>
            <a:r>
              <a:rPr lang="zh-CN" altLang="en-US" sz="2400" b="1" dirty="0">
                <a:ea typeface="宋体" charset="-122"/>
              </a:rPr>
              <a:t>            高频振荡型</a:t>
            </a:r>
            <a:r>
              <a:rPr lang="en-US" altLang="zh-CN" sz="2400" b="1" dirty="0">
                <a:ea typeface="宋体" charset="-122"/>
              </a:rPr>
              <a:t>(</a:t>
            </a:r>
            <a:r>
              <a:rPr lang="zh-CN" altLang="en-US" sz="2400" b="1" dirty="0">
                <a:ea typeface="宋体" charset="-122"/>
              </a:rPr>
              <a:t>用于检测各种金属</a:t>
            </a:r>
            <a:r>
              <a:rPr lang="en-US" altLang="zh-CN" sz="2400" b="1" dirty="0">
                <a:ea typeface="宋体" charset="-122"/>
              </a:rPr>
              <a:t>)</a:t>
            </a:r>
            <a:r>
              <a:rPr lang="zh-CN" altLang="en-US" sz="2400" b="1" dirty="0">
                <a:ea typeface="宋体" charset="-122"/>
              </a:rPr>
              <a:t>；</a:t>
            </a:r>
          </a:p>
          <a:p>
            <a:pPr eaLnBrk="1" hangingPunct="1">
              <a:buFont typeface="Wingdings" pitchFamily="2" charset="2"/>
              <a:buNone/>
            </a:pPr>
            <a:r>
              <a:rPr lang="zh-CN" altLang="en-US" sz="2400" b="1" dirty="0">
                <a:ea typeface="宋体" charset="-122"/>
              </a:rPr>
              <a:t>            电磁感应型</a:t>
            </a:r>
            <a:r>
              <a:rPr lang="en-US" altLang="zh-CN" sz="2400" b="1" dirty="0">
                <a:ea typeface="宋体" charset="-122"/>
              </a:rPr>
              <a:t>(</a:t>
            </a:r>
            <a:r>
              <a:rPr lang="zh-CN" altLang="en-US" sz="2400" b="1" dirty="0">
                <a:ea typeface="宋体" charset="-122"/>
              </a:rPr>
              <a:t>检测导磁或非导磁性金属</a:t>
            </a:r>
            <a:r>
              <a:rPr lang="en-US" altLang="zh-CN" sz="2400" b="1" dirty="0">
                <a:ea typeface="宋体" charset="-122"/>
              </a:rPr>
              <a:t>)</a:t>
            </a:r>
            <a:r>
              <a:rPr lang="zh-CN" altLang="en-US" sz="2400" b="1" dirty="0">
                <a:ea typeface="宋体" charset="-122"/>
              </a:rPr>
              <a:t>；</a:t>
            </a:r>
          </a:p>
          <a:p>
            <a:pPr eaLnBrk="1" hangingPunct="1">
              <a:buFont typeface="Wingdings" pitchFamily="2" charset="2"/>
              <a:buNone/>
            </a:pPr>
            <a:r>
              <a:rPr lang="zh-CN" altLang="en-US" sz="2400" b="1" dirty="0">
                <a:ea typeface="宋体" charset="-122"/>
              </a:rPr>
              <a:t>            电容型</a:t>
            </a:r>
            <a:r>
              <a:rPr lang="en-US" altLang="zh-CN" sz="2400" b="1" dirty="0">
                <a:ea typeface="宋体" charset="-122"/>
              </a:rPr>
              <a:t>(</a:t>
            </a:r>
            <a:r>
              <a:rPr lang="zh-CN" altLang="en-US" sz="2400" b="1" dirty="0">
                <a:ea typeface="宋体" charset="-122"/>
              </a:rPr>
              <a:t>检测各种导电或不导电的液体及固体</a:t>
            </a:r>
            <a:r>
              <a:rPr lang="en-US" altLang="zh-CN" sz="2400" b="1" dirty="0">
                <a:ea typeface="宋体" charset="-122"/>
              </a:rPr>
              <a:t>)</a:t>
            </a:r>
            <a:r>
              <a:rPr lang="zh-CN" altLang="en-US" sz="2400" b="1" dirty="0">
                <a:ea typeface="宋体" charset="-122"/>
              </a:rPr>
              <a:t>；</a:t>
            </a:r>
          </a:p>
          <a:p>
            <a:pPr eaLnBrk="1" hangingPunct="1">
              <a:buFont typeface="Wingdings" pitchFamily="2" charset="2"/>
              <a:buNone/>
            </a:pPr>
            <a:r>
              <a:rPr lang="zh-CN" altLang="en-US" sz="2400" b="1" dirty="0">
                <a:ea typeface="宋体" charset="-122"/>
              </a:rPr>
              <a:t>            永磁及磁敏元件型</a:t>
            </a:r>
            <a:r>
              <a:rPr lang="en-US" altLang="zh-CN" sz="2400" b="1" dirty="0">
                <a:ea typeface="宋体" charset="-122"/>
              </a:rPr>
              <a:t>(</a:t>
            </a:r>
            <a:r>
              <a:rPr lang="zh-CN" altLang="en-US" sz="2400" b="1" dirty="0">
                <a:ea typeface="宋体" charset="-122"/>
              </a:rPr>
              <a:t>检测磁场或磁性金属</a:t>
            </a:r>
            <a:r>
              <a:rPr lang="en-US" altLang="zh-CN" sz="2400" b="1" dirty="0">
                <a:ea typeface="宋体" charset="-122"/>
              </a:rPr>
              <a:t>)</a:t>
            </a:r>
            <a:r>
              <a:rPr lang="zh-CN" altLang="en-US" sz="2400" b="1" dirty="0">
                <a:ea typeface="宋体" charset="-122"/>
              </a:rPr>
              <a:t>；</a:t>
            </a:r>
          </a:p>
          <a:p>
            <a:pPr eaLnBrk="1" hangingPunct="1">
              <a:buFont typeface="Wingdings" pitchFamily="2" charset="2"/>
              <a:buNone/>
            </a:pPr>
            <a:r>
              <a:rPr lang="zh-CN" altLang="en-US" sz="2400" b="1" dirty="0">
                <a:ea typeface="宋体" charset="-122"/>
              </a:rPr>
              <a:t>            光电型</a:t>
            </a:r>
            <a:r>
              <a:rPr lang="en-US" altLang="zh-CN" sz="2400" b="1" dirty="0">
                <a:ea typeface="宋体" charset="-122"/>
              </a:rPr>
              <a:t>(</a:t>
            </a:r>
            <a:r>
              <a:rPr lang="zh-CN" altLang="en-US" sz="2400" b="1" dirty="0">
                <a:ea typeface="宋体" charset="-122"/>
              </a:rPr>
              <a:t>检测不透光的物质</a:t>
            </a:r>
            <a:r>
              <a:rPr lang="en-US" altLang="zh-CN" sz="2400" b="1" dirty="0">
                <a:ea typeface="宋体" charset="-122"/>
              </a:rPr>
              <a:t>)</a:t>
            </a:r>
            <a:r>
              <a:rPr lang="zh-CN" altLang="en-US" sz="2400" b="1" dirty="0">
                <a:ea typeface="宋体" charset="-122"/>
              </a:rPr>
              <a:t>；</a:t>
            </a:r>
          </a:p>
          <a:p>
            <a:pPr eaLnBrk="1" hangingPunct="1">
              <a:buFont typeface="Wingdings" pitchFamily="2" charset="2"/>
              <a:buNone/>
            </a:pPr>
            <a:r>
              <a:rPr lang="zh-CN" altLang="en-US" sz="2400" b="1" dirty="0">
                <a:ea typeface="宋体" charset="-122"/>
              </a:rPr>
              <a:t>            超声波型</a:t>
            </a:r>
            <a:r>
              <a:rPr lang="en-US" altLang="zh-CN" sz="2400" b="1" dirty="0">
                <a:ea typeface="宋体" charset="-122"/>
              </a:rPr>
              <a:t>(</a:t>
            </a:r>
            <a:r>
              <a:rPr lang="zh-CN" altLang="en-US" sz="2400" b="1" dirty="0">
                <a:ea typeface="宋体" charset="-122"/>
              </a:rPr>
              <a:t>检测不透过超声波的物质</a:t>
            </a:r>
            <a:r>
              <a:rPr lang="en-US" altLang="zh-CN" sz="2400" b="1" dirty="0">
                <a:ea typeface="宋体" charset="-122"/>
              </a:rPr>
              <a:t>)</a:t>
            </a:r>
            <a:r>
              <a:rPr lang="zh-CN" altLang="en-US" sz="2400" b="1" dirty="0">
                <a:ea typeface="宋体" charset="-122"/>
              </a:rPr>
              <a:t>。</a:t>
            </a:r>
          </a:p>
          <a:p>
            <a:pPr eaLnBrk="1" hangingPunct="1">
              <a:buFont typeface="Wingdings" pitchFamily="2" charset="2"/>
              <a:buChar char="Ø"/>
            </a:pPr>
            <a:endParaRPr lang="zh-CN" altLang="en-US" sz="2400" b="1" dirty="0">
              <a:ea typeface="宋体" charset="-122"/>
            </a:endParaRPr>
          </a:p>
        </p:txBody>
      </p:sp>
      <p:sp>
        <p:nvSpPr>
          <p:cNvPr id="17415" name="Rectangle 7"/>
          <p:cNvSpPr>
            <a:spLocks noChangeArrowheads="1"/>
          </p:cNvSpPr>
          <p:nvPr/>
        </p:nvSpPr>
        <p:spPr bwMode="auto">
          <a:xfrm>
            <a:off x="539750" y="5013325"/>
            <a:ext cx="4176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zh-CN" altLang="en-US" sz="2400" b="1">
                <a:ea typeface="宋体" charset="-122"/>
              </a:rPr>
              <a:t>接近开关在电气原理图中的符号如图</a:t>
            </a:r>
            <a:r>
              <a:rPr lang="en-US" altLang="zh-CN" sz="2400" b="1">
                <a:ea typeface="宋体" charset="-122"/>
              </a:rPr>
              <a:t>2-11</a:t>
            </a:r>
            <a:r>
              <a:rPr lang="zh-CN" altLang="en-US" sz="2400" b="1">
                <a:ea typeface="宋体" charset="-122"/>
              </a:rPr>
              <a:t>所示。</a:t>
            </a:r>
          </a:p>
        </p:txBody>
      </p:sp>
    </p:spTree>
    <p:extLst>
      <p:ext uri="{BB962C8B-B14F-4D97-AF65-F5344CB8AC3E}">
        <p14:creationId xmlns:p14="http://schemas.microsoft.com/office/powerpoint/2010/main" val="102296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250825" y="428625"/>
            <a:ext cx="266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知识拓展</a:t>
            </a:r>
            <a:endParaRPr lang="en-US" altLang="zh-CN" sz="2800" b="1">
              <a:solidFill>
                <a:srgbClr val="FFFF00"/>
              </a:solidFill>
              <a:ea typeface="宋体" charset="-122"/>
            </a:endParaRPr>
          </a:p>
        </p:txBody>
      </p:sp>
      <p:sp>
        <p:nvSpPr>
          <p:cNvPr id="18435" name="Rectangle 4"/>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自动往返行程控制</a:t>
            </a:r>
            <a:endParaRPr lang="ko-KR" altLang="en-US" sz="2400" smtClean="0">
              <a:ea typeface="宋体" charset="-122"/>
            </a:endParaRPr>
          </a:p>
        </p:txBody>
      </p:sp>
      <p:sp>
        <p:nvSpPr>
          <p:cNvPr id="18436" name="Rectangle 5"/>
          <p:cNvSpPr>
            <a:spLocks noChangeArrowheads="1"/>
          </p:cNvSpPr>
          <p:nvPr/>
        </p:nvSpPr>
        <p:spPr bwMode="auto">
          <a:xfrm>
            <a:off x="0" y="1196975"/>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400" b="1">
                <a:ea typeface="宋体" charset="-122"/>
              </a:rPr>
              <a:t>接近开关 </a:t>
            </a:r>
          </a:p>
          <a:p>
            <a:pPr indent="266700"/>
            <a:r>
              <a:rPr lang="zh-CN" altLang="en-US" sz="2400" b="1">
                <a:ea typeface="宋体" charset="-122"/>
              </a:rPr>
              <a:t>    </a:t>
            </a:r>
            <a:endParaRPr lang="zh-CN" altLang="en-US" sz="2400">
              <a:ea typeface="宋体" charset="-122"/>
            </a:endParaRPr>
          </a:p>
        </p:txBody>
      </p:sp>
      <p:sp>
        <p:nvSpPr>
          <p:cNvPr id="18437" name="Rectangle 6"/>
          <p:cNvSpPr>
            <a:spLocks noChangeArrowheads="1"/>
          </p:cNvSpPr>
          <p:nvPr/>
        </p:nvSpPr>
        <p:spPr bwMode="auto">
          <a:xfrm>
            <a:off x="250825" y="1811338"/>
            <a:ext cx="8893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a:ea typeface="宋体" charset="-122"/>
              </a:rPr>
              <a:t>光电型接近开关 用被检测物体对红外线光束的遮光或反射作用，来检测物体的有无，被测物体不限于金属，对所有能反射光线的物体均可检测。</a:t>
            </a:r>
          </a:p>
          <a:p>
            <a:pPr eaLnBrk="1" hangingPunct="1">
              <a:buFont typeface="Wingdings" pitchFamily="2" charset="2"/>
              <a:buNone/>
            </a:pPr>
            <a:r>
              <a:rPr lang="zh-CN" altLang="en-US" sz="2400" b="1">
                <a:ea typeface="宋体" charset="-122"/>
              </a:rPr>
              <a:t>            </a:t>
            </a:r>
          </a:p>
        </p:txBody>
      </p:sp>
      <p:pic>
        <p:nvPicPr>
          <p:cNvPr id="184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954588"/>
            <a:ext cx="273685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00438"/>
            <a:ext cx="5653088"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328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50825" y="428625"/>
            <a:ext cx="266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知识拓展</a:t>
            </a:r>
            <a:endParaRPr lang="en-US" altLang="zh-CN" sz="2800" b="1">
              <a:solidFill>
                <a:srgbClr val="FFFF00"/>
              </a:solidFill>
              <a:ea typeface="宋体" charset="-122"/>
            </a:endParaRPr>
          </a:p>
        </p:txBody>
      </p:sp>
      <p:sp>
        <p:nvSpPr>
          <p:cNvPr id="19459"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自动往返行程控制</a:t>
            </a:r>
            <a:endParaRPr lang="ko-KR" altLang="en-US" sz="2400" smtClean="0">
              <a:ea typeface="宋体" charset="-122"/>
            </a:endParaRPr>
          </a:p>
        </p:txBody>
      </p:sp>
      <p:sp>
        <p:nvSpPr>
          <p:cNvPr id="19460" name="Rectangle 4"/>
          <p:cNvSpPr>
            <a:spLocks noChangeArrowheads="1"/>
          </p:cNvSpPr>
          <p:nvPr/>
        </p:nvSpPr>
        <p:spPr bwMode="auto">
          <a:xfrm>
            <a:off x="0" y="1196975"/>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400" b="1">
                <a:ea typeface="宋体" charset="-122"/>
              </a:rPr>
              <a:t>接近开关 </a:t>
            </a:r>
          </a:p>
          <a:p>
            <a:pPr indent="266700"/>
            <a:r>
              <a:rPr lang="zh-CN" altLang="en-US" sz="2400" b="1">
                <a:ea typeface="宋体" charset="-122"/>
              </a:rPr>
              <a:t>    </a:t>
            </a:r>
            <a:endParaRPr lang="zh-CN" altLang="en-US" sz="2400">
              <a:ea typeface="宋体" charset="-122"/>
            </a:endParaRPr>
          </a:p>
        </p:txBody>
      </p:sp>
      <p:sp>
        <p:nvSpPr>
          <p:cNvPr id="19461" name="Rectangle 5"/>
          <p:cNvSpPr>
            <a:spLocks noChangeArrowheads="1"/>
          </p:cNvSpPr>
          <p:nvPr/>
        </p:nvSpPr>
        <p:spPr bwMode="auto">
          <a:xfrm>
            <a:off x="250825" y="1517650"/>
            <a:ext cx="83518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a:ea typeface="宋体" charset="-122"/>
              </a:rPr>
              <a:t>高频振荡型接近开关为最常用接近开关，占全部接近开关产量的</a:t>
            </a:r>
            <a:r>
              <a:rPr lang="en-US" altLang="zh-CN" sz="2400" b="1">
                <a:ea typeface="宋体" charset="-122"/>
              </a:rPr>
              <a:t>80%</a:t>
            </a:r>
            <a:r>
              <a:rPr lang="zh-CN" altLang="en-US" sz="2400" b="1">
                <a:ea typeface="宋体" charset="-122"/>
              </a:rPr>
              <a:t>以上。</a:t>
            </a:r>
          </a:p>
          <a:p>
            <a:pPr eaLnBrk="1" hangingPunct="1">
              <a:buFont typeface="Wingdings" pitchFamily="2" charset="2"/>
              <a:buNone/>
            </a:pPr>
            <a:r>
              <a:rPr lang="zh-CN" altLang="en-US" sz="2400" b="1">
                <a:ea typeface="宋体" charset="-122"/>
              </a:rPr>
              <a:t>            </a:t>
            </a: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76475"/>
            <a:ext cx="72263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7"/>
          <p:cNvSpPr>
            <a:spLocks noChangeArrowheads="1"/>
          </p:cNvSpPr>
          <p:nvPr/>
        </p:nvSpPr>
        <p:spPr bwMode="auto">
          <a:xfrm>
            <a:off x="179388" y="5949950"/>
            <a:ext cx="8675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charset="-122"/>
              </a:rPr>
              <a:t>当有金属挡块接近感应头时，金属挡块在高频振荡磁场的作用下产生涡流损耗，振荡回路的品质因数</a:t>
            </a:r>
            <a:r>
              <a:rPr lang="en-US" altLang="zh-CN">
                <a:ea typeface="宋体" charset="-122"/>
              </a:rPr>
              <a:t>Q</a:t>
            </a:r>
            <a:r>
              <a:rPr lang="zh-CN" altLang="en-US">
                <a:ea typeface="宋体" charset="-122"/>
              </a:rPr>
              <a:t>急剧降低，振荡电路停振</a:t>
            </a:r>
          </a:p>
          <a:p>
            <a:pPr eaLnBrk="1" hangingPunct="1"/>
            <a:r>
              <a:rPr lang="zh-CN" altLang="en-US">
                <a:ea typeface="宋体" charset="-122"/>
              </a:rPr>
              <a:t>开关动作；当金属挡块离开感应头后，开关将恢复原状</a:t>
            </a:r>
          </a:p>
        </p:txBody>
      </p:sp>
    </p:spTree>
    <p:extLst>
      <p:ext uri="{BB962C8B-B14F-4D97-AF65-F5344CB8AC3E}">
        <p14:creationId xmlns:p14="http://schemas.microsoft.com/office/powerpoint/2010/main" val="3226951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50825" y="428625"/>
            <a:ext cx="266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知识拓展</a:t>
            </a:r>
            <a:endParaRPr lang="en-US" altLang="zh-CN" sz="2800" b="1">
              <a:solidFill>
                <a:srgbClr val="FFFF00"/>
              </a:solidFill>
              <a:ea typeface="宋体" charset="-122"/>
            </a:endParaRPr>
          </a:p>
        </p:txBody>
      </p:sp>
      <p:sp>
        <p:nvSpPr>
          <p:cNvPr id="20483" name="Rectangle 3"/>
          <p:cNvSpPr>
            <a:spLocks noGrp="1" noChangeArrowheads="1"/>
          </p:cNvSpPr>
          <p:nvPr>
            <p:ph type="title"/>
          </p:nvPr>
        </p:nvSpPr>
        <p:spPr>
          <a:xfrm>
            <a:off x="179388" y="333375"/>
            <a:ext cx="8785225" cy="609600"/>
          </a:xfrm>
          <a:noFill/>
        </p:spPr>
        <p:txBody>
          <a:bodyPr/>
          <a:lstStyle/>
          <a:p>
            <a:pPr eaLnBrk="1" hangingPunct="1"/>
            <a:r>
              <a:rPr lang="en-US" altLang="en-US" sz="2400" smtClean="0">
                <a:ea typeface="宋体" charset="-122"/>
              </a:rPr>
              <a:t>工作任务二   自动往返行程控制</a:t>
            </a:r>
            <a:endParaRPr lang="ko-KR" altLang="en-US" sz="2400" smtClean="0">
              <a:ea typeface="宋体" charset="-122"/>
            </a:endParaRPr>
          </a:p>
        </p:txBody>
      </p:sp>
      <p:sp>
        <p:nvSpPr>
          <p:cNvPr id="20484" name="Rectangle 4"/>
          <p:cNvSpPr>
            <a:spLocks noChangeArrowheads="1"/>
          </p:cNvSpPr>
          <p:nvPr/>
        </p:nvSpPr>
        <p:spPr bwMode="auto">
          <a:xfrm>
            <a:off x="0" y="1196975"/>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400" b="1">
                <a:ea typeface="宋体" charset="-122"/>
              </a:rPr>
              <a:t>接近开关 </a:t>
            </a:r>
          </a:p>
          <a:p>
            <a:pPr indent="266700"/>
            <a:r>
              <a:rPr lang="zh-CN" altLang="en-US" sz="2400" b="1">
                <a:ea typeface="宋体" charset="-122"/>
              </a:rPr>
              <a:t>    </a:t>
            </a:r>
            <a:endParaRPr lang="zh-CN" altLang="en-US" sz="2400">
              <a:ea typeface="宋体" charset="-122"/>
            </a:endParaRPr>
          </a:p>
        </p:txBody>
      </p:sp>
      <p:sp>
        <p:nvSpPr>
          <p:cNvPr id="20485" name="Rectangle 5"/>
          <p:cNvSpPr>
            <a:spLocks noChangeArrowheads="1"/>
          </p:cNvSpPr>
          <p:nvPr/>
        </p:nvSpPr>
        <p:spPr bwMode="auto">
          <a:xfrm>
            <a:off x="323850" y="1700213"/>
            <a:ext cx="86407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a:ea typeface="宋体" charset="-122"/>
              </a:rPr>
              <a:t>霍尔接近开关根据霍尔效应，利用霍尔传感器可探测外部的磁场，通过磁场强度的大小来控制开关的输出状态。霍尔开关的输入端是外部磁场，当外部磁场磁感应强度</a:t>
            </a:r>
            <a:r>
              <a:rPr lang="en-US" altLang="zh-CN" sz="2400" b="1">
                <a:ea typeface="宋体" charset="-122"/>
              </a:rPr>
              <a:t>B</a:t>
            </a:r>
            <a:r>
              <a:rPr lang="zh-CN" altLang="en-US" sz="2400" b="1">
                <a:ea typeface="宋体" charset="-122"/>
              </a:rPr>
              <a:t>达到一定的程度时，霍尔开关内部的触发器翻转，霍尔开关的输出状态也随之翻转。            </a:t>
            </a:r>
          </a:p>
        </p:txBody>
      </p:sp>
    </p:spTree>
    <p:extLst>
      <p:ext uri="{BB962C8B-B14F-4D97-AF65-F5344CB8AC3E}">
        <p14:creationId xmlns:p14="http://schemas.microsoft.com/office/powerpoint/2010/main" val="2496776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333374"/>
            <a:ext cx="8785225" cy="935385"/>
          </a:xfrm>
        </p:spPr>
        <p:txBody>
          <a:bodyPr>
            <a:normAutofit fontScale="90000"/>
          </a:bodyPr>
          <a:lstStyle/>
          <a:p>
            <a:pPr algn="l" eaLnBrk="1" hangingPunct="1"/>
            <a:r>
              <a:rPr lang="zh-CN" altLang="en-US" b="1" dirty="0" smtClean="0">
                <a:solidFill>
                  <a:schemeClr val="tx1"/>
                </a:solidFill>
                <a:ea typeface="宋体" charset="-122"/>
              </a:rPr>
              <a:t>项目二  三相笼型异步电动机正反转控制</a:t>
            </a:r>
          </a:p>
        </p:txBody>
      </p:sp>
      <p:grpSp>
        <p:nvGrpSpPr>
          <p:cNvPr id="4099" name="Group 38"/>
          <p:cNvGrpSpPr>
            <a:grpSpLocks/>
          </p:cNvGrpSpPr>
          <p:nvPr/>
        </p:nvGrpSpPr>
        <p:grpSpPr bwMode="auto">
          <a:xfrm>
            <a:off x="1790700" y="4149725"/>
            <a:ext cx="5805488" cy="538163"/>
            <a:chOff x="1128" y="1456"/>
            <a:chExt cx="3657" cy="339"/>
          </a:xfrm>
        </p:grpSpPr>
        <p:grpSp>
          <p:nvGrpSpPr>
            <p:cNvPr id="4105" name="Group 6"/>
            <p:cNvGrpSpPr>
              <a:grpSpLocks/>
            </p:cNvGrpSpPr>
            <p:nvPr/>
          </p:nvGrpSpPr>
          <p:grpSpPr bwMode="auto">
            <a:xfrm>
              <a:off x="1128" y="1456"/>
              <a:ext cx="3657" cy="339"/>
              <a:chOff x="0" y="0"/>
              <a:chExt cx="3657" cy="339"/>
            </a:xfrm>
          </p:grpSpPr>
          <p:sp>
            <p:nvSpPr>
              <p:cNvPr id="5127" name="Rectangle 7"/>
              <p:cNvSpPr>
                <a:spLocks noChangeArrowheads="1"/>
              </p:cNvSpPr>
              <p:nvPr/>
            </p:nvSpPr>
            <p:spPr bwMode="auto">
              <a:xfrm>
                <a:off x="0" y="0"/>
                <a:ext cx="3657" cy="339"/>
              </a:xfrm>
              <a:prstGeom prst="rect">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08" name="AutoShape 8"/>
              <p:cNvSpPr>
                <a:spLocks noChangeArrowheads="1"/>
              </p:cNvSpPr>
              <p:nvPr/>
            </p:nvSpPr>
            <p:spPr bwMode="auto">
              <a:xfrm>
                <a:off x="118" y="47"/>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charset="-122"/>
                </a:endParaRPr>
              </a:p>
            </p:txBody>
          </p:sp>
        </p:grpSp>
        <p:sp>
          <p:nvSpPr>
            <p:cNvPr id="4106" name="Rectangle 15"/>
            <p:cNvSpPr>
              <a:spLocks noChangeArrowheads="1"/>
            </p:cNvSpPr>
            <p:nvPr/>
          </p:nvSpPr>
          <p:spPr bwMode="auto">
            <a:xfrm>
              <a:off x="1410" y="1458"/>
              <a:ext cx="2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latinLnBrk="1" hangingPunct="1"/>
              <a:r>
                <a:rPr lang="ko-KR" altLang="en-US" sz="2400" b="1">
                  <a:latin typeface="Arial" charset="0"/>
                  <a:ea typeface="Gulim" pitchFamily="34" charset="-127"/>
                </a:rPr>
                <a:t> </a:t>
              </a:r>
              <a:r>
                <a:rPr lang="en-US" altLang="zh-CN" sz="2400" b="1">
                  <a:solidFill>
                    <a:srgbClr val="FFFFFF"/>
                  </a:solidFill>
                  <a:latin typeface="Arial" charset="0"/>
                  <a:ea typeface="Gulim" pitchFamily="34" charset="-127"/>
                </a:rPr>
                <a:t>2.</a:t>
              </a:r>
              <a:r>
                <a:rPr lang="zh-CN" altLang="en-US" sz="2400" b="1">
                  <a:solidFill>
                    <a:srgbClr val="FFFFFF"/>
                  </a:solidFill>
                  <a:latin typeface="Arial" charset="0"/>
                  <a:ea typeface="Gulim" pitchFamily="34" charset="-127"/>
                </a:rPr>
                <a:t>自动往返行程控制</a:t>
              </a:r>
            </a:p>
          </p:txBody>
        </p:sp>
      </p:grpSp>
      <p:grpSp>
        <p:nvGrpSpPr>
          <p:cNvPr id="4100" name="Group 39"/>
          <p:cNvGrpSpPr>
            <a:grpSpLocks/>
          </p:cNvGrpSpPr>
          <p:nvPr/>
        </p:nvGrpSpPr>
        <p:grpSpPr bwMode="auto">
          <a:xfrm>
            <a:off x="1763713" y="2454275"/>
            <a:ext cx="5805487" cy="542925"/>
            <a:chOff x="1111" y="981"/>
            <a:chExt cx="3657" cy="342"/>
          </a:xfrm>
        </p:grpSpPr>
        <p:grpSp>
          <p:nvGrpSpPr>
            <p:cNvPr id="4101" name="Group 3"/>
            <p:cNvGrpSpPr>
              <a:grpSpLocks/>
            </p:cNvGrpSpPr>
            <p:nvPr/>
          </p:nvGrpSpPr>
          <p:grpSpPr bwMode="auto">
            <a:xfrm>
              <a:off x="1111" y="981"/>
              <a:ext cx="3657" cy="339"/>
              <a:chOff x="0" y="0"/>
              <a:chExt cx="3657" cy="339"/>
            </a:xfrm>
          </p:grpSpPr>
          <p:sp>
            <p:nvSpPr>
              <p:cNvPr id="5124" name="Rectangle 4"/>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04" name="AutoShape 5"/>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charset="-122"/>
                </a:endParaRPr>
              </a:p>
            </p:txBody>
          </p:sp>
        </p:grpSp>
        <p:sp>
          <p:nvSpPr>
            <p:cNvPr id="4102" name="Rectangle 16"/>
            <p:cNvSpPr>
              <a:spLocks noChangeArrowheads="1"/>
            </p:cNvSpPr>
            <p:nvPr/>
          </p:nvSpPr>
          <p:spPr bwMode="auto">
            <a:xfrm>
              <a:off x="1401" y="1035"/>
              <a:ext cx="3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latinLnBrk="1" hangingPunct="1"/>
              <a:r>
                <a:rPr lang="ko-KR" altLang="en-US" sz="2400" b="1" dirty="0">
                  <a:latin typeface="Arial" charset="0"/>
                  <a:ea typeface="Gulim" pitchFamily="34" charset="-127"/>
                </a:rPr>
                <a:t> </a:t>
              </a:r>
              <a:r>
                <a:rPr lang="en-US" altLang="zh-CN" sz="2400" b="1" dirty="0">
                  <a:solidFill>
                    <a:srgbClr val="FFFFFF"/>
                  </a:solidFill>
                  <a:latin typeface="Arial" charset="0"/>
                  <a:ea typeface="Gulim" pitchFamily="34" charset="-127"/>
                </a:rPr>
                <a:t>1.</a:t>
              </a:r>
              <a:r>
                <a:rPr lang="zh-CN" altLang="zh-CN" sz="2400" b="1" dirty="0">
                  <a:solidFill>
                    <a:srgbClr val="FFFFFF"/>
                  </a:solidFill>
                  <a:latin typeface="Arial" charset="0"/>
                  <a:ea typeface="Gulim" pitchFamily="34" charset="-127"/>
                </a:rPr>
                <a:t>电动机正反转控制</a:t>
              </a:r>
              <a:endParaRPr lang="en-US" altLang="zh-CN" sz="2400" b="1" dirty="0">
                <a:solidFill>
                  <a:srgbClr val="FFFFFF"/>
                </a:solidFill>
                <a:latin typeface="Arial" charset="0"/>
                <a:ea typeface="Gulim" pitchFamily="34" charset="-127"/>
              </a:endParaRPr>
            </a:p>
          </p:txBody>
        </p:sp>
      </p:grpSp>
    </p:spTree>
    <p:extLst>
      <p:ext uri="{BB962C8B-B14F-4D97-AF65-F5344CB8AC3E}">
        <p14:creationId xmlns:p14="http://schemas.microsoft.com/office/powerpoint/2010/main" val="2100596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工作任务一  三相笼型异步电动机正反转控制</a:t>
            </a:r>
            <a:endParaRPr lang="ko-KR" altLang="en-US" sz="2000" smtClean="0">
              <a:ea typeface="宋体" charset="-122"/>
            </a:endParaRPr>
          </a:p>
        </p:txBody>
      </p:sp>
      <p:sp>
        <p:nvSpPr>
          <p:cNvPr id="5123" name="Rectangle 3"/>
          <p:cNvSpPr>
            <a:spLocks noGrp="1" noChangeArrowheads="1"/>
          </p:cNvSpPr>
          <p:nvPr>
            <p:ph type="body" idx="1"/>
          </p:nvPr>
        </p:nvSpPr>
        <p:spPr>
          <a:xfrm>
            <a:off x="395288" y="947738"/>
            <a:ext cx="8497887" cy="5361581"/>
          </a:xfrm>
        </p:spPr>
        <p:txBody>
          <a:bodyPr>
            <a:noAutofit/>
          </a:bodyPr>
          <a:lstStyle/>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三相异步电动机工作原理</a:t>
            </a:r>
          </a:p>
          <a:p>
            <a:pPr eaLnBrk="1" hangingPunct="1">
              <a:buFont typeface="Wingdings" pitchFamily="2" charset="2"/>
              <a:buNone/>
            </a:pPr>
            <a:r>
              <a:rPr lang="zh-CN" altLang="en-US" b="1" dirty="0" smtClean="0">
                <a:solidFill>
                  <a:schemeClr val="tx1"/>
                </a:solidFill>
                <a:latin typeface="宋体" pitchFamily="2" charset="-122"/>
                <a:ea typeface="宋体" pitchFamily="2" charset="-122"/>
              </a:rPr>
              <a:t>      当三相定子绕组通入三相交流电时，在定子、转子与空气隙中就会产生一个沿定子内圆旋转的磁场，该磁场称为旋转磁场。旋转磁场的旋转方向决定于通入定子绕组的三相交流电源的相序，且与电源的相序一致。当三相定子绕组通入三相对称交流电后，将产生一个旋转磁场。开始时转子不动，这样转子导体就会切割磁感应线而产生感应电动势，由于转子导体自成闭合回路，所以转子导体中就有电流通过，有电流流过的转子导体将在旋转磁场中受电磁力的作用，该电磁力在转子轴上形成电磁转矩，使异步电动机的转子旋转。电动机转子的转向与磁场的旋转方向一致。</a:t>
            </a:r>
          </a:p>
          <a:p>
            <a:pPr eaLnBrk="1" hangingPunct="1">
              <a:buFont typeface="Wingdings" pitchFamily="2" charset="2"/>
              <a:buChar char="Ø"/>
            </a:pPr>
            <a:r>
              <a:rPr lang="zh-CN" altLang="en-US" b="1" dirty="0" smtClean="0">
                <a:solidFill>
                  <a:schemeClr val="tx1"/>
                </a:solidFill>
                <a:latin typeface="宋体" pitchFamily="2" charset="-122"/>
                <a:ea typeface="宋体" pitchFamily="2" charset="-122"/>
              </a:rPr>
              <a:t> 三相异步电动机反转工作原理</a:t>
            </a:r>
          </a:p>
          <a:p>
            <a:pPr eaLnBrk="1" hangingPunct="1">
              <a:buFont typeface="Wingdings" pitchFamily="2" charset="2"/>
              <a:buNone/>
            </a:pPr>
            <a:r>
              <a:rPr lang="zh-CN" altLang="en-US" b="1" dirty="0" smtClean="0">
                <a:solidFill>
                  <a:schemeClr val="tx1"/>
                </a:solidFill>
                <a:latin typeface="宋体" pitchFamily="2" charset="-122"/>
                <a:ea typeface="宋体" pitchFamily="2" charset="-122"/>
              </a:rPr>
              <a:t>        三相异步电动机转子的转向与旋转磁场的转向相同，因此，要使电动机反转只要将接在定子绕组上的任意两根相线对调即可。</a:t>
            </a:r>
          </a:p>
        </p:txBody>
      </p:sp>
      <p:sp>
        <p:nvSpPr>
          <p:cNvPr id="5124"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spTree>
    <p:extLst>
      <p:ext uri="{BB962C8B-B14F-4D97-AF65-F5344CB8AC3E}">
        <p14:creationId xmlns:p14="http://schemas.microsoft.com/office/powerpoint/2010/main" val="370101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6147" name="Rectangle 5"/>
          <p:cNvSpPr>
            <a:spLocks noGrp="1" noChangeArrowheads="1"/>
          </p:cNvSpPr>
          <p:nvPr>
            <p:ph type="title"/>
          </p:nvPr>
        </p:nvSpPr>
        <p:spPr>
          <a:xfrm>
            <a:off x="179388" y="333375"/>
            <a:ext cx="8785225" cy="609600"/>
          </a:xfrm>
          <a:noFill/>
        </p:spPr>
        <p:txBody>
          <a:bodyPr/>
          <a:lstStyle/>
          <a:p>
            <a:pPr eaLnBrk="1" hangingPunct="1"/>
            <a:r>
              <a:rPr lang="en-US" altLang="en-US" sz="2000" smtClean="0">
                <a:ea typeface="宋体" charset="-122"/>
              </a:rPr>
              <a:t>工作任务一  三相笼型异步电动机正反转控制</a:t>
            </a:r>
            <a:endParaRPr lang="ko-KR" altLang="en-US" sz="2000" smtClean="0">
              <a:ea typeface="宋体" charset="-122"/>
            </a:endParaRPr>
          </a:p>
        </p:txBody>
      </p:sp>
      <p:sp>
        <p:nvSpPr>
          <p:cNvPr id="6148" name="Rectangle 7"/>
          <p:cNvSpPr>
            <a:spLocks noChangeArrowheads="1"/>
          </p:cNvSpPr>
          <p:nvPr/>
        </p:nvSpPr>
        <p:spPr bwMode="auto">
          <a:xfrm>
            <a:off x="250825" y="1493838"/>
            <a:ext cx="83534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en-US" altLang="zh-CN" sz="2000" b="1" dirty="0">
                <a:latin typeface="宋体" pitchFamily="2" charset="-122"/>
                <a:ea typeface="宋体" pitchFamily="2" charset="-122"/>
              </a:rPr>
              <a:t>★</a:t>
            </a:r>
            <a:r>
              <a:rPr lang="en-US" altLang="zh-CN" sz="2000" b="1" dirty="0" err="1">
                <a:latin typeface="宋体" pitchFamily="2" charset="-122"/>
                <a:ea typeface="宋体" pitchFamily="2" charset="-122"/>
              </a:rPr>
              <a:t>任务要求</a:t>
            </a:r>
            <a:endParaRPr lang="en-US" altLang="zh-CN" sz="2000" b="1" dirty="0">
              <a:latin typeface="宋体" pitchFamily="2" charset="-122"/>
              <a:ea typeface="宋体" pitchFamily="2" charset="-122"/>
            </a:endParaRPr>
          </a:p>
          <a:p>
            <a:pPr indent="266700"/>
            <a:r>
              <a:rPr lang="en-US" altLang="zh-CN" sz="2000" b="1" dirty="0">
                <a:latin typeface="宋体" pitchFamily="2" charset="-122"/>
                <a:ea typeface="宋体" pitchFamily="2" charset="-122"/>
              </a:rPr>
              <a:t>       </a:t>
            </a:r>
            <a:r>
              <a:rPr lang="en-US" altLang="zh-CN" sz="2000" b="1" dirty="0" err="1">
                <a:latin typeface="宋体" pitchFamily="2" charset="-122"/>
                <a:ea typeface="宋体" pitchFamily="2" charset="-122"/>
              </a:rPr>
              <a:t>能够控制电动机实现正反转，能够实现互锁，如若使电动机由正向运行转为反向运行，则必须先使电动机停止</a:t>
            </a:r>
            <a:r>
              <a:rPr lang="en-US" altLang="zh-CN" sz="2000" b="1" dirty="0">
                <a:latin typeface="宋体" pitchFamily="2" charset="-122"/>
                <a:ea typeface="宋体" pitchFamily="2" charset="-122"/>
              </a:rPr>
              <a:t>。</a:t>
            </a:r>
          </a:p>
          <a:p>
            <a:pPr indent="266700"/>
            <a:r>
              <a:rPr lang="en-US" altLang="zh-CN" sz="2000" b="1" dirty="0">
                <a:latin typeface="宋体" pitchFamily="2" charset="-122"/>
                <a:ea typeface="宋体" pitchFamily="2" charset="-122"/>
              </a:rPr>
              <a:t>★</a:t>
            </a:r>
            <a:r>
              <a:rPr lang="en-US" altLang="zh-CN" sz="2000" b="1" dirty="0" err="1">
                <a:latin typeface="宋体" pitchFamily="2" charset="-122"/>
                <a:ea typeface="宋体" pitchFamily="2" charset="-122"/>
              </a:rPr>
              <a:t>任务分析</a:t>
            </a:r>
            <a:endParaRPr lang="en-US" altLang="zh-CN" sz="2000" b="1" dirty="0">
              <a:latin typeface="宋体" pitchFamily="2" charset="-122"/>
              <a:ea typeface="宋体" pitchFamily="2" charset="-122"/>
            </a:endParaRPr>
          </a:p>
          <a:p>
            <a:pPr indent="266700"/>
            <a:r>
              <a:rPr lang="en-US" altLang="zh-CN" sz="2000" b="1" dirty="0">
                <a:latin typeface="宋体" pitchFamily="2" charset="-122"/>
                <a:ea typeface="宋体" pitchFamily="2" charset="-122"/>
              </a:rPr>
              <a:t>       </a:t>
            </a:r>
            <a:r>
              <a:rPr lang="en-US" altLang="zh-CN" sz="2000" b="1" dirty="0" err="1">
                <a:latin typeface="宋体" pitchFamily="2" charset="-122"/>
                <a:ea typeface="宋体" pitchFamily="2" charset="-122"/>
              </a:rPr>
              <a:t>按照任务要求，需要设置三个控制按钮，分别控制电动机的正转、反转和停止；需要设置两个接触器，分别控制电动机的正转和反转</a:t>
            </a:r>
            <a:r>
              <a:rPr lang="en-US" altLang="zh-CN" sz="2000" b="1" dirty="0">
                <a:latin typeface="宋体" pitchFamily="2" charset="-122"/>
                <a:ea typeface="宋体" pitchFamily="2" charset="-122"/>
              </a:rPr>
              <a:t>。</a:t>
            </a:r>
          </a:p>
          <a:p>
            <a:pPr indent="266700"/>
            <a:r>
              <a:rPr lang="en-US" altLang="zh-CN" sz="2000" b="1" dirty="0">
                <a:latin typeface="宋体" pitchFamily="2" charset="-122"/>
                <a:ea typeface="宋体" pitchFamily="2" charset="-122"/>
              </a:rPr>
              <a:t>       正、反转控制电路分为主电路和控制电路两部分。主电路中的两个交流接触器KM1和KM2分别构成正、反两个相序的电源接线。控制原理分析：按动正转起动按钮SB1，接触器KM1线圈通电自锁，KM1主触点闭合，电动机正向转动；电动机正转过程中，按动停车按钮SB3，KM1线圈断电，自锁回路打开，主触点打开，电动机停转。按动反转按钮，交流接触器KM2线圈通电自锁，KM2主触点闭合，电动机反向转动。若主电路中KM1和KM2的主触点同时闭合，将会造成主电路电源短路，因此本电路任何时刻只允许有一个接触器的触点闭合。实现这一控制要求的方法是分别将KM1，KM2动断触点串接在对方线圈电路中，形成相互制约的关系，简称为互锁控制（又称联锁控制）。</a:t>
            </a:r>
          </a:p>
        </p:txBody>
      </p:sp>
    </p:spTree>
    <p:extLst>
      <p:ext uri="{BB962C8B-B14F-4D97-AF65-F5344CB8AC3E}">
        <p14:creationId xmlns:p14="http://schemas.microsoft.com/office/powerpoint/2010/main" val="19191095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基本任务</a:t>
            </a:r>
            <a:endParaRPr lang="en-US" altLang="zh-CN" sz="2800" b="1">
              <a:solidFill>
                <a:srgbClr val="FFFF00"/>
              </a:solidFill>
              <a:ea typeface="宋体" charset="-122"/>
            </a:endParaRPr>
          </a:p>
        </p:txBody>
      </p:sp>
      <p:sp>
        <p:nvSpPr>
          <p:cNvPr id="7171" name="Rectangle 3"/>
          <p:cNvSpPr>
            <a:spLocks noGrp="1" noChangeArrowheads="1"/>
          </p:cNvSpPr>
          <p:nvPr>
            <p:ph type="title"/>
          </p:nvPr>
        </p:nvSpPr>
        <p:spPr>
          <a:xfrm>
            <a:off x="179388" y="333375"/>
            <a:ext cx="8785225" cy="609600"/>
          </a:xfrm>
          <a:noFill/>
        </p:spPr>
        <p:txBody>
          <a:bodyPr/>
          <a:lstStyle/>
          <a:p>
            <a:pPr eaLnBrk="1" hangingPunct="1"/>
            <a:r>
              <a:rPr lang="en-US" altLang="en-US" sz="2000" smtClean="0">
                <a:ea typeface="宋体" charset="-122"/>
              </a:rPr>
              <a:t>工作任务一  三相笼型异步电动机正反转控制</a:t>
            </a:r>
            <a:endParaRPr lang="ko-KR" altLang="en-US" sz="2000" smtClean="0">
              <a:ea typeface="宋体" charset="-122"/>
            </a:endParaRPr>
          </a:p>
        </p:txBody>
      </p:sp>
      <p:pic>
        <p:nvPicPr>
          <p:cNvPr id="71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12850"/>
            <a:ext cx="67691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25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8195"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拓展任务</a:t>
            </a:r>
            <a:endParaRPr lang="en-US" altLang="zh-CN">
              <a:ea typeface="宋体" charset="-122"/>
            </a:endParaRPr>
          </a:p>
        </p:txBody>
      </p:sp>
      <p:sp>
        <p:nvSpPr>
          <p:cNvPr id="8196"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工作任务一  三相笼型异步电动机正反转控制</a:t>
            </a:r>
            <a:endParaRPr lang="ko-KR" altLang="en-US" sz="2000" b="1" smtClean="0">
              <a:ea typeface="Gulim" pitchFamily="34" charset="-127"/>
            </a:endParaRPr>
          </a:p>
        </p:txBody>
      </p:sp>
      <p:sp>
        <p:nvSpPr>
          <p:cNvPr id="8197"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charset="-122"/>
              </a:rPr>
              <a:t> </a:t>
            </a:r>
          </a:p>
        </p:txBody>
      </p:sp>
      <p:sp>
        <p:nvSpPr>
          <p:cNvPr id="8198" name="Rectangle 6"/>
          <p:cNvSpPr>
            <a:spLocks noChangeArrowheads="1"/>
          </p:cNvSpPr>
          <p:nvPr/>
        </p:nvSpPr>
        <p:spPr bwMode="auto">
          <a:xfrm>
            <a:off x="0" y="1268413"/>
            <a:ext cx="87137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dirty="0">
                <a:ea typeface="宋体" charset="-122"/>
              </a:rPr>
              <a:t>任务要求：</a:t>
            </a:r>
          </a:p>
          <a:p>
            <a:pPr eaLnBrk="1" hangingPunct="1">
              <a:buFont typeface="Wingdings" pitchFamily="2" charset="2"/>
              <a:buNone/>
            </a:pPr>
            <a:r>
              <a:rPr lang="zh-CN" altLang="en-US" sz="2400" b="1" dirty="0">
                <a:ea typeface="宋体" charset="-122"/>
              </a:rPr>
              <a:t>       能够控制电动机实现正反转，能够实现互锁，能够使电动机由正向运行直接切换为反向运行。</a:t>
            </a:r>
          </a:p>
          <a:p>
            <a:pPr eaLnBrk="1" hangingPunct="1">
              <a:buFont typeface="Wingdings" pitchFamily="2" charset="2"/>
              <a:buNone/>
            </a:pPr>
            <a:endParaRPr lang="zh-CN" altLang="en-US" sz="2400" b="1" dirty="0">
              <a:ea typeface="宋体" charset="-122"/>
            </a:endParaRPr>
          </a:p>
          <a:p>
            <a:pPr eaLnBrk="1" hangingPunct="1">
              <a:buFont typeface="Wingdings" pitchFamily="2" charset="2"/>
              <a:buChar char="Ø"/>
            </a:pPr>
            <a:r>
              <a:rPr lang="zh-CN" altLang="en-US" sz="2400" b="1" dirty="0">
                <a:ea typeface="宋体" charset="-122"/>
              </a:rPr>
              <a:t>任务分析：</a:t>
            </a:r>
          </a:p>
          <a:p>
            <a:pPr eaLnBrk="1" hangingPunct="1">
              <a:buFont typeface="Wingdings" pitchFamily="2" charset="2"/>
              <a:buNone/>
            </a:pPr>
            <a:r>
              <a:rPr lang="zh-CN" altLang="en-US" sz="2400" b="1" dirty="0">
                <a:ea typeface="宋体" charset="-122"/>
              </a:rPr>
              <a:t>        按照任务要求，需要设置三个控制按钮，分别控制电动机的正转、反转和停止，并且正、反转控制按钮需要有联动触点；需要设置两个接触器，分别控制电动机的正转和反转。将正、反转按钮的动断触点串到对方电路中，利用按钮动合、动断触点的机械连接，在电路中起相互制约的联锁作用。</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096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700213"/>
            <a:ext cx="5362575"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9220"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charset="-122"/>
              </a:rPr>
              <a:t>拓展任务</a:t>
            </a:r>
            <a:endParaRPr lang="en-US" altLang="zh-CN">
              <a:ea typeface="宋体" charset="-122"/>
            </a:endParaRPr>
          </a:p>
        </p:txBody>
      </p:sp>
      <p:sp>
        <p:nvSpPr>
          <p:cNvPr id="9221"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工作任务一  三相笼型异步电动机正反转控制</a:t>
            </a:r>
            <a:endParaRPr lang="ko-KR" altLang="en-US" sz="2000" b="1" smtClean="0">
              <a:ea typeface="Gulim" pitchFamily="34" charset="-127"/>
            </a:endParaRPr>
          </a:p>
        </p:txBody>
      </p:sp>
      <p:sp>
        <p:nvSpPr>
          <p:cNvPr id="9222"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charset="-122"/>
              </a:rPr>
              <a:t> </a:t>
            </a:r>
          </a:p>
        </p:txBody>
      </p:sp>
      <p:sp>
        <p:nvSpPr>
          <p:cNvPr id="9223" name="Rectangle 6"/>
          <p:cNvSpPr>
            <a:spLocks noChangeArrowheads="1"/>
          </p:cNvSpPr>
          <p:nvPr/>
        </p:nvSpPr>
        <p:spPr bwMode="auto">
          <a:xfrm>
            <a:off x="0" y="1365250"/>
            <a:ext cx="3563938"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000" b="1" dirty="0">
                <a:ea typeface="宋体" charset="-122"/>
              </a:rPr>
              <a:t>正转过程中，按动反转按钮</a:t>
            </a:r>
            <a:r>
              <a:rPr lang="en-US" altLang="zh-CN" sz="2000" b="1" dirty="0">
                <a:ea typeface="宋体" charset="-122"/>
              </a:rPr>
              <a:t>SB2</a:t>
            </a:r>
            <a:r>
              <a:rPr lang="zh-CN" altLang="en-US" sz="2000" b="1" dirty="0">
                <a:ea typeface="宋体" charset="-122"/>
              </a:rPr>
              <a:t>，</a:t>
            </a:r>
            <a:r>
              <a:rPr lang="en-US" altLang="zh-CN" sz="2000" b="1" dirty="0">
                <a:ea typeface="宋体" charset="-122"/>
              </a:rPr>
              <a:t>SB2</a:t>
            </a:r>
            <a:r>
              <a:rPr lang="zh-CN" altLang="en-US" sz="2000" b="1" dirty="0">
                <a:ea typeface="宋体" charset="-122"/>
              </a:rPr>
              <a:t>的动断触点使</a:t>
            </a:r>
            <a:r>
              <a:rPr lang="en-US" altLang="zh-CN" sz="2000" b="1" dirty="0">
                <a:ea typeface="宋体" charset="-122"/>
              </a:rPr>
              <a:t>KM1</a:t>
            </a:r>
            <a:r>
              <a:rPr lang="zh-CN" altLang="en-US" sz="2000" b="1" dirty="0">
                <a:ea typeface="宋体" charset="-122"/>
              </a:rPr>
              <a:t>线圈断电（自锁打开），电动机正转停止，</a:t>
            </a:r>
            <a:r>
              <a:rPr lang="en-US" altLang="zh-CN" sz="2000" b="1" dirty="0">
                <a:ea typeface="宋体" charset="-122"/>
              </a:rPr>
              <a:t>KM1</a:t>
            </a:r>
            <a:r>
              <a:rPr lang="zh-CN" altLang="en-US" sz="2000" b="1" dirty="0">
                <a:ea typeface="宋体" charset="-122"/>
              </a:rPr>
              <a:t>动断触点复位，</a:t>
            </a:r>
            <a:r>
              <a:rPr lang="en-US" altLang="zh-CN" sz="2000" b="1" dirty="0">
                <a:ea typeface="宋体" charset="-122"/>
              </a:rPr>
              <a:t>SB2</a:t>
            </a:r>
            <a:r>
              <a:rPr lang="zh-CN" altLang="en-US" sz="2000" b="1" dirty="0">
                <a:ea typeface="宋体" charset="-122"/>
              </a:rPr>
              <a:t>的动合触点闭合，使</a:t>
            </a:r>
            <a:r>
              <a:rPr lang="en-US" altLang="zh-CN" sz="2000" b="1" dirty="0">
                <a:ea typeface="宋体" charset="-122"/>
              </a:rPr>
              <a:t>KM2</a:t>
            </a:r>
            <a:r>
              <a:rPr lang="zh-CN" altLang="en-US" sz="2000" b="1" dirty="0">
                <a:ea typeface="宋体" charset="-122"/>
              </a:rPr>
              <a:t>线圈通电自锁，电动机实现反转。同理在反转过程中，按动正转按钮</a:t>
            </a:r>
            <a:r>
              <a:rPr lang="en-US" altLang="zh-CN" sz="2000" b="1" dirty="0">
                <a:ea typeface="宋体" charset="-122"/>
              </a:rPr>
              <a:t>SB1</a:t>
            </a:r>
            <a:r>
              <a:rPr lang="zh-CN" altLang="en-US" sz="2000" b="1" dirty="0">
                <a:ea typeface="宋体" charset="-122"/>
              </a:rPr>
              <a:t>可以使</a:t>
            </a:r>
            <a:r>
              <a:rPr lang="en-US" altLang="zh-CN" sz="2000" b="1" dirty="0">
                <a:ea typeface="宋体" charset="-122"/>
              </a:rPr>
              <a:t>KM2</a:t>
            </a:r>
            <a:r>
              <a:rPr lang="zh-CN" altLang="en-US" sz="2000" b="1" dirty="0">
                <a:ea typeface="宋体" charset="-122"/>
              </a:rPr>
              <a:t>线圈断电，</a:t>
            </a:r>
            <a:r>
              <a:rPr lang="en-US" altLang="zh-CN" sz="2000" b="1" dirty="0">
                <a:ea typeface="宋体" charset="-122"/>
              </a:rPr>
              <a:t>KM1</a:t>
            </a:r>
            <a:r>
              <a:rPr lang="zh-CN" altLang="en-US" sz="2000" b="1" dirty="0">
                <a:ea typeface="宋体" charset="-122"/>
              </a:rPr>
              <a:t>线圈通电，电动机进入正转。采用了按钮联锁，在电动机转动状态下，直接按动反向按钮，就可以进入相反方向的转动状态，不必操作停止按钮，简化了电路操作。双重互锁使电路更具有实用性。</a:t>
            </a:r>
          </a:p>
        </p:txBody>
      </p:sp>
    </p:spTree>
    <p:extLst>
      <p:ext uri="{BB962C8B-B14F-4D97-AF65-F5344CB8AC3E}">
        <p14:creationId xmlns:p14="http://schemas.microsoft.com/office/powerpoint/2010/main" val="47237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自动往返行程控制</a:t>
            </a:r>
            <a:endParaRPr lang="ko-KR" altLang="en-US" sz="2000" smtClean="0">
              <a:ea typeface="宋体" charset="-122"/>
            </a:endParaRPr>
          </a:p>
        </p:txBody>
      </p:sp>
      <p:sp>
        <p:nvSpPr>
          <p:cNvPr id="10243" name="Rectangle 3"/>
          <p:cNvSpPr>
            <a:spLocks noGrp="1" noChangeArrowheads="1"/>
          </p:cNvSpPr>
          <p:nvPr>
            <p:ph type="body" idx="1"/>
          </p:nvPr>
        </p:nvSpPr>
        <p:spPr>
          <a:xfrm>
            <a:off x="395288" y="1268413"/>
            <a:ext cx="8497887" cy="3744912"/>
          </a:xfrm>
        </p:spPr>
        <p:txBody>
          <a:bodyPr/>
          <a:lstStyle/>
          <a:p>
            <a:pPr eaLnBrk="1" hangingPunct="1">
              <a:buFont typeface="Wingdings" pitchFamily="2" charset="2"/>
              <a:buChar char="Ø"/>
            </a:pPr>
            <a:r>
              <a:rPr lang="zh-CN" altLang="en-US" sz="2400" b="1" dirty="0" smtClean="0">
                <a:solidFill>
                  <a:schemeClr val="tx1"/>
                </a:solidFill>
                <a:latin typeface="宋体" pitchFamily="2" charset="-122"/>
                <a:ea typeface="宋体" pitchFamily="2" charset="-122"/>
              </a:rPr>
              <a:t>行程开关</a:t>
            </a:r>
          </a:p>
          <a:p>
            <a:pPr eaLnBrk="1" hangingPunct="1">
              <a:buFont typeface="Wingdings" pitchFamily="2" charset="2"/>
              <a:buNone/>
            </a:pPr>
            <a:r>
              <a:rPr lang="zh-CN" altLang="en-US" sz="2400" b="1" dirty="0" smtClean="0">
                <a:solidFill>
                  <a:schemeClr val="tx1"/>
                </a:solidFill>
                <a:latin typeface="宋体" pitchFamily="2" charset="-122"/>
                <a:ea typeface="宋体" pitchFamily="2" charset="-122"/>
              </a:rPr>
              <a:t>       </a:t>
            </a:r>
            <a:r>
              <a:rPr lang="zh-CN" altLang="en-US" sz="2000" b="1" dirty="0" smtClean="0">
                <a:solidFill>
                  <a:schemeClr val="tx1"/>
                </a:solidFill>
                <a:latin typeface="宋体" pitchFamily="2" charset="-122"/>
                <a:ea typeface="宋体" pitchFamily="2" charset="-122"/>
              </a:rPr>
              <a:t>又称位置开关或限位开关，其触点的动作不是靠手去操纵，而是利用机械设备的某些运动部件的碰撞来完成操作的。因此，行程开关是一种将机械行程信号转换成电信号的开关器件，广泛应用于顺序控制、自动往返控制以及定位、限位、安全保护等自控系统中。行程开关按结构可分为按钮式</a:t>
            </a:r>
            <a:r>
              <a:rPr lang="en-US" altLang="zh-CN" sz="2000" b="1" dirty="0" smtClean="0">
                <a:solidFill>
                  <a:schemeClr val="tx1"/>
                </a:solidFill>
                <a:latin typeface="宋体" pitchFamily="2" charset="-122"/>
                <a:ea typeface="宋体" pitchFamily="2" charset="-122"/>
              </a:rPr>
              <a:t>(</a:t>
            </a:r>
            <a:r>
              <a:rPr lang="zh-CN" altLang="en-US" sz="2000" b="1" dirty="0" smtClean="0">
                <a:solidFill>
                  <a:schemeClr val="tx1"/>
                </a:solidFill>
                <a:latin typeface="宋体" pitchFamily="2" charset="-122"/>
                <a:ea typeface="宋体" pitchFamily="2" charset="-122"/>
              </a:rPr>
              <a:t>直动式</a:t>
            </a:r>
            <a:r>
              <a:rPr lang="en-US" altLang="zh-CN" sz="2000" b="1" dirty="0" smtClean="0">
                <a:solidFill>
                  <a:schemeClr val="tx1"/>
                </a:solidFill>
                <a:latin typeface="宋体" pitchFamily="2" charset="-122"/>
                <a:ea typeface="宋体" pitchFamily="2" charset="-122"/>
              </a:rPr>
              <a:t>)</a:t>
            </a:r>
            <a:r>
              <a:rPr lang="zh-CN" altLang="en-US" sz="2000" b="1" dirty="0" smtClean="0">
                <a:solidFill>
                  <a:schemeClr val="tx1"/>
                </a:solidFill>
                <a:latin typeface="宋体" pitchFamily="2" charset="-122"/>
                <a:ea typeface="宋体" pitchFamily="2" charset="-122"/>
              </a:rPr>
              <a:t>、滚轮式</a:t>
            </a:r>
            <a:r>
              <a:rPr lang="en-US" altLang="zh-CN" sz="2000" b="1" dirty="0" smtClean="0">
                <a:solidFill>
                  <a:schemeClr val="tx1"/>
                </a:solidFill>
                <a:latin typeface="宋体" pitchFamily="2" charset="-122"/>
                <a:ea typeface="宋体" pitchFamily="2" charset="-122"/>
              </a:rPr>
              <a:t>(</a:t>
            </a:r>
            <a:r>
              <a:rPr lang="zh-CN" altLang="en-US" sz="2000" b="1" dirty="0" smtClean="0">
                <a:solidFill>
                  <a:schemeClr val="tx1"/>
                </a:solidFill>
                <a:latin typeface="宋体" pitchFamily="2" charset="-122"/>
                <a:ea typeface="宋体" pitchFamily="2" charset="-122"/>
              </a:rPr>
              <a:t>旋转式</a:t>
            </a:r>
            <a:r>
              <a:rPr lang="en-US" altLang="zh-CN" sz="2000" b="1" dirty="0" smtClean="0">
                <a:solidFill>
                  <a:schemeClr val="tx1"/>
                </a:solidFill>
                <a:latin typeface="宋体" pitchFamily="2" charset="-122"/>
                <a:ea typeface="宋体" pitchFamily="2" charset="-122"/>
              </a:rPr>
              <a:t>)</a:t>
            </a:r>
            <a:r>
              <a:rPr lang="zh-CN" altLang="en-US" sz="2000" b="1" dirty="0" smtClean="0">
                <a:solidFill>
                  <a:schemeClr val="tx1"/>
                </a:solidFill>
                <a:latin typeface="宋体" pitchFamily="2" charset="-122"/>
                <a:ea typeface="宋体" pitchFamily="2" charset="-122"/>
              </a:rPr>
              <a:t>、微动式三种，其常见外形如图</a:t>
            </a:r>
            <a:r>
              <a:rPr lang="en-US" altLang="zh-CN" sz="2000" b="1" dirty="0" smtClean="0">
                <a:solidFill>
                  <a:schemeClr val="tx1"/>
                </a:solidFill>
                <a:latin typeface="宋体" pitchFamily="2" charset="-122"/>
                <a:ea typeface="宋体" pitchFamily="2" charset="-122"/>
              </a:rPr>
              <a:t>2-3</a:t>
            </a:r>
            <a:r>
              <a:rPr lang="zh-CN" altLang="en-US" sz="2000" b="1" dirty="0" smtClean="0">
                <a:solidFill>
                  <a:schemeClr val="tx1"/>
                </a:solidFill>
                <a:latin typeface="宋体" pitchFamily="2" charset="-122"/>
                <a:ea typeface="宋体" pitchFamily="2" charset="-122"/>
              </a:rPr>
              <a:t>所示。</a:t>
            </a:r>
          </a:p>
        </p:txBody>
      </p:sp>
      <p:sp>
        <p:nvSpPr>
          <p:cNvPr id="10244"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860800"/>
            <a:ext cx="41116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631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924175"/>
            <a:ext cx="2484437"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charset="-122"/>
              </a:rPr>
              <a:t>工作任务二   自动往返行程控制</a:t>
            </a:r>
            <a:endParaRPr lang="ko-KR" altLang="en-US" sz="2000" smtClean="0">
              <a:ea typeface="宋体" charset="-122"/>
            </a:endParaRPr>
          </a:p>
        </p:txBody>
      </p:sp>
      <p:sp>
        <p:nvSpPr>
          <p:cNvPr id="11268" name="Rectangle 3"/>
          <p:cNvSpPr>
            <a:spLocks noGrp="1" noChangeArrowheads="1"/>
          </p:cNvSpPr>
          <p:nvPr>
            <p:ph type="body" idx="1"/>
          </p:nvPr>
        </p:nvSpPr>
        <p:spPr>
          <a:xfrm>
            <a:off x="395288" y="1268413"/>
            <a:ext cx="8497887" cy="576262"/>
          </a:xfrm>
        </p:spPr>
        <p:txBody>
          <a:bodyPr>
            <a:normAutofit fontScale="70000" lnSpcReduction="20000"/>
          </a:bodyPr>
          <a:lstStyle/>
          <a:p>
            <a:pPr eaLnBrk="1" hangingPunct="1">
              <a:buFont typeface="Wingdings" pitchFamily="2" charset="2"/>
              <a:buChar char="Ø"/>
            </a:pPr>
            <a:r>
              <a:rPr lang="zh-CN" altLang="en-US" sz="2400" smtClean="0">
                <a:solidFill>
                  <a:schemeClr val="tx1"/>
                </a:solidFill>
                <a:ea typeface="Gulim" pitchFamily="34" charset="-127"/>
              </a:rPr>
              <a:t>行程开关</a:t>
            </a:r>
          </a:p>
          <a:p>
            <a:pPr eaLnBrk="1" hangingPunct="1">
              <a:buFont typeface="Wingdings" pitchFamily="2" charset="2"/>
              <a:buNone/>
            </a:pPr>
            <a:r>
              <a:rPr lang="zh-CN" altLang="en-US" sz="2400" smtClean="0">
                <a:solidFill>
                  <a:schemeClr val="tx1"/>
                </a:solidFill>
                <a:ea typeface="Gulim" pitchFamily="34" charset="-127"/>
              </a:rPr>
              <a:t>       </a:t>
            </a:r>
            <a:endParaRPr lang="zh-CN" altLang="en-US" sz="2000" b="0" smtClean="0">
              <a:solidFill>
                <a:schemeClr val="tx1"/>
              </a:solidFill>
              <a:ea typeface="Gulim" pitchFamily="34" charset="-127"/>
            </a:endParaRPr>
          </a:p>
        </p:txBody>
      </p:sp>
      <p:sp>
        <p:nvSpPr>
          <p:cNvPr id="11269"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charset="-122"/>
              </a:rPr>
              <a:t>知识链接</a:t>
            </a:r>
            <a:r>
              <a:rPr lang="zh-CN" altLang="en-US">
                <a:ea typeface="宋体" charset="-122"/>
              </a:rPr>
              <a:t> </a:t>
            </a:r>
          </a:p>
        </p:txBody>
      </p:sp>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276475"/>
            <a:ext cx="29622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406525"/>
            <a:ext cx="34480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1557338"/>
            <a:ext cx="277177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5000625"/>
            <a:ext cx="2676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5229225"/>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046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24393"/>
  <p:tag name="KSO_WM_CHIP_COLORING" val="1"/>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1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13*i*1"/>
  <p:tag name="KSO_WM_BEAUTIFY_FLAG" val="#wm#"/>
  <p:tag name="KSO_WM_TAG_VERSION" val="1.0"/>
  <p:tag name="KSO_WM_CHIP_GROUPID" val="62de61fdc23dfd8dd4a344cb"/>
  <p:tag name="KSO_WM_CHIP_XID" val="62de62fdc23dfd8dd4a36018"/>
  <p:tag name="KSO_WM_UNIT_DEC_AREA_ID" val="af8564dae8dd4f3c973393604e1c307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7f6b52b8ea454486ca7a2ff3c3b410"/>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4*i*1"/>
  <p:tag name="KSO_WM_BEAUTIFY_FLAG" val="#wm#"/>
  <p:tag name="KSO_WM_TAG_VERSION" val="1.0"/>
  <p:tag name="KSO_WM_CHIP_GROUPID" val="62de61fdc23dfd8dd4a344cb"/>
  <p:tag name="KSO_WM_CHIP_XID" val="62de62fdc23dfd8dd4a35fcd"/>
  <p:tag name="KSO_WM_UNIT_DEC_AREA_ID" val="ba18ffb090d341c182bdcd4e05b22814"/>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1cc8ad121f546ab870516a1228e839d"/>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5*i*1"/>
  <p:tag name="KSO_WM_BEAUTIFY_FLAG" val="#wm#"/>
  <p:tag name="KSO_WM_TAG_VERSION" val="1.0"/>
  <p:tag name="KSO_WM_CHIP_GROUPID" val="62de61fdc23dfd8dd4a344cb"/>
  <p:tag name="KSO_WM_CHIP_XID" val="62de62fdc23dfd8dd4a35ff8"/>
  <p:tag name="KSO_WM_UNIT_DEC_AREA_ID" val="764c90f54ab24cd5bf201aed9534c1b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2df92c6dc02453cb60cde5adfeeae17"/>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a705e6c0ff4147f286ad66d42059d31f"/>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观看"/>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6;96;2"/>
  <p:tag name="KSO_WM_UNIT_BLOCK" val="0"/>
  <p:tag name="KSO_WM_UNIT_DEC_AREA_ID" val="40d46732cd3642638bdf989dedc98209"/>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700ee8ff60274c10a38ee5badbfe131b"/>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 name="KSO_WM_SLIDE_BACKGROUND_TYPE" val="general"/>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0997ef6ac50642e194efe2be36c3bd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d88a3e91312472ea4271eb02b1288dd"/>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d088c9980ac44f6ab48f6773704010b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1c07c7cbfdcb44b1b707c07dcf41b68a"/>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ba104cb0f93e488da6bbdaf57b9bc93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ed2a67ae5ea434bab27740aa6d68df7"/>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4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38e6ba5eafc493382d18817ad3c194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421702598054c8384e9ee6e005c8611"/>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a305640cb9bf49959397a24848e7472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6841e5b253e4906936d783da3d891c0"/>
  <p:tag name="KSO_WM_SLIDE_BACKGROUND_TYPE" val="leftRight"/>
</p:tagLst>
</file>

<file path=ppt/tags/tag5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6e6b453d2d2a4544a87ad3a4f79730d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8b83c5f6824f4e86e19f7b244f0c0f"/>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6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4c13417617ee4b86898bafca95f75ae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59f48ade5aa4da391af31ebef8c7873"/>
  <p:tag name="KSO_WM_SLIDE_BACKGROUND_TYPE" val="topBotto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8a2202e206cd41c7ada5ef6bd453797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b3f94436f84906b5f9525e2e1674a7"/>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290901c781c146ccafd2fcf883a12a7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2bf1d2cca4c1405990f244d725990803"/>
  <p:tag name="KSO_WM_SLIDE_BACKGROUND_TYPE" val="bottomTop"/>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986dac185f4a4db1bd5a9d0a73015da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4ff262d3254accbef8deecac85ce39"/>
  <p:tag name="KSO_WM_SLIDE_BACKGROUND_TYPE" val="navigation"/>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7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0419e70f0242417b9d24e6ddaea95f8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e5108280b9f340c8881707220d814bac"/>
  <p:tag name="KSO_WM_SLIDE_BACKGROUND_TYPE" val="navigation"/>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4668aade05bf493b8a1389d662cf23e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6bc2b47b1541838d2f5e9685cd682f"/>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32b8b218c6584cda8fe9b310f36368b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7b001c25505430e9e6f24672356df23"/>
  <p:tag name="KSO_WM_SLIDE_BACKGROUND_TYPE" val="belt"/>
</p:tagLst>
</file>

<file path=ppt/tags/tag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9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d9f5ba743d504a8b98cc9d1a199a0f5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062b50d941f4f138b12e5da69d0b241"/>
  <p:tag name="KSO_WM_SLIDE_BACKGROUND_TYPE" val="bel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CHIP_INFOS" val="{&quot;type&quot;:0,&quot;layout_type&quot;:&quot;1_NF_LC_2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1a9218adb49c6c1f3da1"/>
  <p:tag name="KSO_WM_CHIP_FILLPROP" val="[[{&quot;text_align&quot;:&quot;lm&quot;,&quot;text_direction&quot;:&quot;horizontal&quot;,&quot;support_big_font&quot;:false,&quot;picture_toward&quot;:0,&quot;picture_dockside&quot;:[],&quot;fill_id&quot;:&quot;208270630c1a4ef781cea5d9f266f4bd&quot;,&quot;fill_align&quot;:&quot;lm&quot;,&quot;chip_types&quot;:[&quot;diagram&quot;,&quot;header&quot;]}],[{&quot;text_align&quot;:&quot;rm&quot;,&quot;text_direction&quot;:&quot;horizontal&quot;,&quot;support_big_font&quot;:false,&quot;picture_toward&quot;:0,&quot;picture_dockside&quot;:[],&quot;fill_id&quot;:&quot;208270630c1a4ef781cea5d9f266f4bd&quot;,&quot;fill_align&quot;:&quot;rt&quot;,&quot;chip_types&quot;:[&quot;header&quot;]}],[{&quot;text_align&quot;:&quot;rm&quot;,&quot;text_direction&quot;:&quot;horizontal&quot;,&quot;support_big_font&quot;:false,&quot;picture_toward&quot;:0,&quot;picture_dockside&quot;:[],&quot;fill_id&quot;:&quot;208270630c1a4ef781cea5d9f266f4bd&quot;,&quot;fill_align&quot;:&quot;rb&quot;,&quot;chip_types&quot;:[&quot;header&quot;]}],[{&quot;text_align&quot;:&quot;rm&quot;,&quot;text_direction&quot;:&quot;horizontal&quot;,&quot;support_big_font&quot;:false,&quot;picture_toward&quot;:0,&quot;picture_dockside&quot;:[],&quot;fill_id&quot;:&quot;208270630c1a4ef781cea5d9f266f4bd&quot;,&quot;fill_align&quot;:&quot;rm&quot;,&quot;chip_types&quot;:[&quot;header&quot;]}],[{&quot;text_align&quot;:&quot;lm&quot;,&quot;text_direction&quot;:&quot;horizontal&quot;,&quot;support_big_font&quot;:false,&quot;picture_toward&quot;:0,&quot;picture_dockside&quot;:[],&quot;fill_id&quot;:&quot;208270630c1a4ef781cea5d9f266f4bd&quot;,&quot;fill_align&quot;:&quot;lt&quot;,&quot;chip_types&quot;:[&quot;header&quot;]}],[{&quot;text_align&quot;:&quot;l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m&quot;,&quot;chip_types&quot;:[&quot;header&quot;]}],[{&quot;text_align&quot;:&quot;cm&quot;,&quot;text_direction&quot;:&quot;horizontal&quot;,&quot;support_big_font&quot;:false,&quot;picture_toward&quot;:0,&quot;picture_dockside&quot;:[],&quot;fill_id&quot;:&quot;208270630c1a4ef781cea5d9f266f4bd&quot;,&quot;fill_align&quot;:&quot;lt&quot;,&quot;chip_types&quot;:[&quot;header&quot;]}],[{&quot;text_align&quot;:&quot;cm&quot;,&quot;text_direction&quot;:&quot;horizontal&quot;,&quot;support_big_font&quot;:false,&quot;picture_toward&quot;:0,&quot;picture_dockside&quot;:[],&quot;fill_id&quot;:&quot;208270630c1a4ef781cea5d9f266f4bd&quot;,&quot;fill_align&quot;:&quot;cm&quot;,&quot;chip_types&quot;:[&quot;header&quot;]}],[{&quot;text_align&quot;:&quot;cm&quot;,&quot;text_direction&quot;:&quot;horizontal&quot;,&quot;support_big_font&quot;:false,&quot;picture_toward&quot;:0,&quot;picture_dockside&quot;:[],&quot;fill_id&quot;:&quot;208270630c1a4ef781cea5d9f266f4bd&quot;,&quot;fill_align&quot;:&quot;ct&quot;,&quot;chip_types&quot;:[&quot;header&quot;]}],[{&quot;text_align&quot;:&quot;c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m&quot;,&quot;chip_types&quot;:[&quot;header&quot;]}],[{&quot;text_align&quot;:&quot;lm&quot;,&quot;text_direction&quot;:&quot;horizontal&quot;,&quot;support_big_font&quot;:false,&quot;picture_toward&quot;:0,&quot;picture_dockside&quot;:[],&quot;fill_id&quot;:&quot;208270630c1a4ef781cea5d9f266f4bd&quot;,&quot;fill_align&quot;:&quot;ct&quot;,&quot;chip_types&quot;:[&quot;header&quot;]}]]"/>
  <p:tag name="KSO_WM_CHIP_DECFILLPROP" val="[]"/>
  <p:tag name="KSO_WM_SLIDE_ID" val="custom20224393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4393"/>
  <p:tag name="KSO_WM_SLIDE_LAYOUT" val="a_b_f"/>
  <p:tag name="KSO_WM_SLIDE_LAYOUT_CNT" val="1_1_1"/>
  <p:tag name="KSO_WM_CHIP_GROUPID" val="61931a9218adb49c6c1f3da3"/>
  <p:tag name="KSO_WM_SLIDE_LAYOUT_INFO" val="{&quot;id&quot;:&quot;2022-07-25T18:33:13&quot;,&quot;margin&quot;:{&quot;bottom&quot;:2.4747714996337891,&quot;left&quot;:2.105201244354248,&quot;right&quot;:11.351507186889648,&quot;top&quot;:6.8773670196533203},&quot;type&quot;:0}"/>
  <p:tag name="KSO_WM_SLIDE_BK_DARK_LIGHT" val="2"/>
  <p:tag name="KSO_WM_SLIDE_BACKGROUND_TYPE" val="general"/>
  <p:tag name="KSO_WM_SLIDE_SUPPORT_FEATURE_TYPE" val="0"/>
  <p:tag name="KSO_WM_SLIDE_TYPE" val="title"/>
  <p:tag name="KSO_WM_TEMPLATE_MASTER_THUMB_INDEX" val="13"/>
  <p:tag name="KSO_WM_CHIP_COLORING" val="1"/>
  <p:tag name="KSO_WM_SLIDE_SUBTYPE" val="pureTxt"/>
  <p:tag name="KSO_WM_TEMPLATE_ASSEMBLE_XID" val="62de7141c23dfd8dd4a41ed9"/>
  <p:tag name="KSO_WM_TEMPLATE_ASSEMBLE_GROUPID" val="62de61fdc23dfd8dd4a344cb"/>
  <p:tag name="KSO_WM_TEMPLATE_THUMBS_INDEX" val="1、6、7、12、15、20"/>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6</TotalTime>
  <Words>1427</Words>
  <Application>Microsoft Office PowerPoint</Application>
  <PresentationFormat>全屏显示(4:3)</PresentationFormat>
  <Paragraphs>118</Paragraphs>
  <Slides>18</Slides>
  <Notes>17</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波形</vt:lpstr>
      <vt:lpstr>电机与电气控制技术</vt:lpstr>
      <vt:lpstr>项目二  三相笼型异步电动机正反转控制</vt:lpstr>
      <vt:lpstr>工作任务一  三相笼型异步电动机正反转控制</vt:lpstr>
      <vt:lpstr>工作任务一  三相笼型异步电动机正反转控制</vt:lpstr>
      <vt:lpstr>工作任务一  三相笼型异步电动机正反转控制</vt:lpstr>
      <vt:lpstr>工作任务一  三相笼型异步电动机正反转控制</vt:lpstr>
      <vt:lpstr>工作任务一  三相笼型异步电动机正反转控制</vt:lpstr>
      <vt:lpstr>工作任务二   自动往返行程控制</vt:lpstr>
      <vt:lpstr>工作任务二   自动往返行程控制</vt:lpstr>
      <vt:lpstr>工作任务二   自动往返行程控制</vt:lpstr>
      <vt:lpstr>工作任务二   自动往返行程控制</vt:lpstr>
      <vt:lpstr>工作任务二   自动往返行程控制</vt:lpstr>
      <vt:lpstr>工作任务二   自动往返行程控制</vt:lpstr>
      <vt:lpstr>工作任务二   自动往返行程控制</vt:lpstr>
      <vt:lpstr>工作任务二   自动往返行程控制</vt:lpstr>
      <vt:lpstr>工作任务二   自动往返行程控制</vt:lpstr>
      <vt:lpstr>工作任务二   自动往返行程控制</vt:lpstr>
      <vt:lpstr>工作任务二   自动往返行程控制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电机与电气控制技术</dc:title>
  <dc:creator>机电工程-朱益朋</dc:creator>
  <cp:lastModifiedBy>hlu</cp:lastModifiedBy>
  <cp:revision>2</cp:revision>
  <dcterms:created xsi:type="dcterms:W3CDTF">2023-04-26T01:23:22Z</dcterms:created>
  <dcterms:modified xsi:type="dcterms:W3CDTF">2023-04-26T01:33:02Z</dcterms:modified>
</cp:coreProperties>
</file>